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819" r:id="rId6"/>
  </p:sldMasterIdLst>
  <p:sldIdLst>
    <p:sldId id="1989"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31D043-08F4-E95F-CB79-E3FA8D732C25}" v="2" dt="2024-04-22T12:11:30.1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61" d="100"/>
          <a:sy n="161" d="100"/>
        </p:scale>
        <p:origin x="15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52A53-444B-D74D-1556-411B8C5743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FA3C449-643E-1DB0-283A-C62EB3309C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496B2A7-A262-773D-7C0B-F22FDC58F7C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C7C9FEF2-554F-F8F5-8CC3-ABB0A64E04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581E29-368A-444D-F941-428D35D6D5FA}"/>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16216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B9F49-6AF6-B499-F1E9-12C4543CCA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B4F931-487D-A5A2-AF16-46E0FC4B83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CA0686-2966-2101-3468-6C1542B7ED7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BAF1E1E-330E-A502-3825-316EA485BA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80AB13-BF7C-E0FF-7F32-EF6A18B00C6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396337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31871-4C5D-BC17-C5C0-48E11B9D9A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DD0D612-D979-A5B6-A0D3-9F932015C4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42B2E6-D1DC-227E-BC46-68B3ADEB0CBD}"/>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75187555-84F2-AC9D-B950-E6DA71CAD5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7B3C98-2E1D-F2E9-7437-523CF651E70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57764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59A20-5664-F507-8A3D-CF8FE38F979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EF8F75C-FB4A-786B-5F59-63CD13B068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9BD4850-23F0-7E54-2D84-BD5C84A6AC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5755B4B-0B00-ADA2-9C64-72755E89C422}"/>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45DB1B22-9544-66F2-B1A0-187A3C0FB0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92703E-DC22-4A48-7F5B-356CD0ABF44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22144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2DADA-34D5-71F1-3F00-A1F584AC660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F4DFA1A-5D3B-2B26-9A6A-2E122F05F4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BFA2E7-DC27-4FE6-4FCF-EF0A418D9B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56907C2-6E8B-2D37-07F2-18862A5926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78FD6B-8F27-86F8-3A54-438201B31D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8543868-11FC-529C-927B-FF5AC044721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8" name="Footer Placeholder 7">
            <a:extLst>
              <a:ext uri="{FF2B5EF4-FFF2-40B4-BE49-F238E27FC236}">
                <a16:creationId xmlns:a16="http://schemas.microsoft.com/office/drawing/2014/main" id="{6D0ADF41-5018-1144-47F7-5330C6AD075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43B0CE1-0676-22D2-58E4-79F825EA781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441095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27A2-7BBA-5901-A6D6-E8528D90C36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C79F119-CCE4-3CBD-3D4D-25635B79689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4" name="Footer Placeholder 3">
            <a:extLst>
              <a:ext uri="{FF2B5EF4-FFF2-40B4-BE49-F238E27FC236}">
                <a16:creationId xmlns:a16="http://schemas.microsoft.com/office/drawing/2014/main" id="{FFDFF985-DBF8-3ED8-1D02-E49A00765A4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FE7B297-E3AB-8C44-DB42-F8C0B742882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644091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5FE18B-AB59-F428-7A69-E362C8EF854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3" name="Footer Placeholder 2">
            <a:extLst>
              <a:ext uri="{FF2B5EF4-FFF2-40B4-BE49-F238E27FC236}">
                <a16:creationId xmlns:a16="http://schemas.microsoft.com/office/drawing/2014/main" id="{85DC4ABF-0A46-7336-1FE2-5AF3F0CFEFC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7B2FB62-2BB2-32B1-6365-AA64344E26EF}"/>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570838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91252-A541-0F7F-5CF0-AE4D701894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08DB679-234C-0520-9F8B-EED4F38E08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4C8D3E5-3FCB-F1FC-EC23-81DAFF84EF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28CC0E-3DF8-4778-35AE-954AF7E32900}"/>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EA401F1C-8A3B-4879-32A5-928B9F3657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D1FF02-F2F1-CE32-AD1B-DE4DF65D12BB}"/>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446070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3184-A608-567F-AE75-EF8C8E43E5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A574C9E-656D-3F03-29F2-7BFD228F74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F436C9E-46BF-4437-177F-99C8056C4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D9F692-45BB-F0D0-2043-73BB7C07E237}"/>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94E6C0BF-C4BE-9342-7836-E009C2B711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52C4F0-55FE-A159-E0EF-C4E705E0FC8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98380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E72B5-B27A-F3DA-501F-CEAF3DD11D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EF6C69-A797-E772-9F90-4AB4313720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C2AD43-F493-BBB4-36E0-E3D6163425BF}"/>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19E6C4A5-7A76-8F86-723A-77235A5C6B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D3F2CC-267E-B401-FDAB-05EACFC4BEA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03697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40D312-5D0B-1C74-D1E5-401F38E9F5C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8922E7-0D79-726B-D5D6-B48F464E7D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A244E8-6B7D-E811-99A7-26103C6FF5C6}"/>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E7236741-858D-C978-B9A9-F936BF0340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802A0F-1E47-8672-92C6-025495DB4BA3}"/>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724245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604056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877454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99741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215403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88C2D68-0390-4864-8DC3-ACF9CF001CCE}" type="datetimeFigureOut">
              <a:rPr lang="en-GB" smtClean="0"/>
              <a:t>03/12/2024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37105625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A88C2D68-0390-4864-8DC3-ACF9CF001CCE}" type="datetimeFigureOut">
              <a:rPr lang="en-GB" smtClean="0"/>
              <a:t>03/12/2024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686635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8C2D68-0390-4864-8DC3-ACF9CF001CCE}" type="datetimeFigureOut">
              <a:rPr lang="en-GB" smtClean="0"/>
              <a:t>03/12/2024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3793834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1369720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225426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5658428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22321018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510586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13830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8261356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076477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136077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8123A4-8C49-E01E-8BDB-EC48CD1744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FA537D-2D80-9F5D-2A15-8445B7FFEA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873C3D-342F-AC1B-745B-7C7B7E074B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96C7F83-8973-92AD-0631-040CEB87BB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1DC2DA3-6D4D-35F2-A9D1-4A755402B9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6F2DB-FE57-4982-A4AC-576111B31795}" type="slidenum">
              <a:rPr lang="en-GB" smtClean="0"/>
              <a:t>‹#›</a:t>
            </a:fld>
            <a:endParaRPr lang="en-GB"/>
          </a:p>
        </p:txBody>
      </p:sp>
    </p:spTree>
    <p:extLst>
      <p:ext uri="{BB962C8B-B14F-4D97-AF65-F5344CB8AC3E}">
        <p14:creationId xmlns:p14="http://schemas.microsoft.com/office/powerpoint/2010/main" val="2215955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88C2D68-0390-4864-8DC3-ACF9CF001CCE}" type="datetimeFigureOut">
              <a:rPr lang="en-GB" smtClean="0"/>
              <a:t>03/12/2024</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5FF1B29-1BB8-4905-AF50-3081099F727F}" type="slidenum">
              <a:rPr lang="en-GB" smtClean="0"/>
              <a:t>‹#›</a:t>
            </a:fld>
            <a:endParaRPr lang="en-GB"/>
          </a:p>
        </p:txBody>
      </p:sp>
    </p:spTree>
    <p:extLst>
      <p:ext uri="{BB962C8B-B14F-4D97-AF65-F5344CB8AC3E}">
        <p14:creationId xmlns:p14="http://schemas.microsoft.com/office/powerpoint/2010/main" val="2096326895"/>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D7B7219-0AB9-301C-F24C-F4250A7750A1}"/>
              </a:ext>
            </a:extLst>
          </p:cNvPr>
          <p:cNvGrpSpPr/>
          <p:nvPr/>
        </p:nvGrpSpPr>
        <p:grpSpPr>
          <a:xfrm>
            <a:off x="1679220" y="1790861"/>
            <a:ext cx="6679792" cy="4238974"/>
            <a:chOff x="-3495155" y="4505127"/>
            <a:chExt cx="6679792" cy="4238974"/>
          </a:xfrm>
        </p:grpSpPr>
        <p:grpSp>
          <p:nvGrpSpPr>
            <p:cNvPr id="5" name="Group 4">
              <a:extLst>
                <a:ext uri="{FF2B5EF4-FFF2-40B4-BE49-F238E27FC236}">
                  <a16:creationId xmlns:a16="http://schemas.microsoft.com/office/drawing/2014/main" id="{AAD8E92B-0B5B-2514-7408-74EE2EB559F5}"/>
                </a:ext>
              </a:extLst>
            </p:cNvPr>
            <p:cNvGrpSpPr/>
            <p:nvPr/>
          </p:nvGrpSpPr>
          <p:grpSpPr>
            <a:xfrm>
              <a:off x="-3495155" y="4592242"/>
              <a:ext cx="6679792" cy="4151859"/>
              <a:chOff x="-3579077" y="3195769"/>
              <a:chExt cx="6679792" cy="4151859"/>
            </a:xfrm>
          </p:grpSpPr>
          <p:pic>
            <p:nvPicPr>
              <p:cNvPr id="7" name="Picture 6">
                <a:extLst>
                  <a:ext uri="{FF2B5EF4-FFF2-40B4-BE49-F238E27FC236}">
                    <a16:creationId xmlns:a16="http://schemas.microsoft.com/office/drawing/2014/main" id="{22C63EE4-5E19-C31C-625A-95CE110A5BC6}"/>
                  </a:ext>
                </a:extLst>
              </p:cNvPr>
              <p:cNvPicPr>
                <a:picLocks noChangeAspect="1"/>
              </p:cNvPicPr>
              <p:nvPr/>
            </p:nvPicPr>
            <p:blipFill rotWithShape="1">
              <a:blip r:embed="rId2"/>
              <a:srcRect l="10067" r="23069"/>
              <a:stretch/>
            </p:blipFill>
            <p:spPr>
              <a:xfrm>
                <a:off x="-3579077" y="3281437"/>
                <a:ext cx="6679792" cy="4066191"/>
              </a:xfrm>
              <a:prstGeom prst="rect">
                <a:avLst/>
              </a:prstGeom>
            </p:spPr>
          </p:pic>
          <p:sp>
            <p:nvSpPr>
              <p:cNvPr id="10" name="Rounded Rectangle 68">
                <a:extLst>
                  <a:ext uri="{FF2B5EF4-FFF2-40B4-BE49-F238E27FC236}">
                    <a16:creationId xmlns:a16="http://schemas.microsoft.com/office/drawing/2014/main" id="{CB9D1794-050E-B096-AB58-FED4C806D85F}"/>
                  </a:ext>
                </a:extLst>
              </p:cNvPr>
              <p:cNvSpPr/>
              <p:nvPr/>
            </p:nvSpPr>
            <p:spPr>
              <a:xfrm rot="20826470">
                <a:off x="-644582" y="4109015"/>
                <a:ext cx="1500285" cy="764292"/>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b="1" dirty="0">
                    <a:solidFill>
                      <a:schemeClr val="tx1"/>
                    </a:solidFill>
                    <a:latin typeface="+mj-lt"/>
                    <a:cs typeface="Calibri Light"/>
                  </a:rPr>
                  <a:t>Nutritional needs – teenagers  </a:t>
                </a:r>
                <a:endParaRPr lang="en-US" dirty="0">
                  <a:solidFill>
                    <a:schemeClr val="tx1"/>
                  </a:solidFill>
                </a:endParaRPr>
              </a:p>
            </p:txBody>
          </p:sp>
          <p:sp>
            <p:nvSpPr>
              <p:cNvPr id="12" name="TextBox 11">
                <a:extLst>
                  <a:ext uri="{FF2B5EF4-FFF2-40B4-BE49-F238E27FC236}">
                    <a16:creationId xmlns:a16="http://schemas.microsoft.com/office/drawing/2014/main" id="{EFB17124-B3EE-3787-5E37-3AFEA7FB3F5C}"/>
                  </a:ext>
                </a:extLst>
              </p:cNvPr>
              <p:cNvSpPr txBox="1"/>
              <p:nvPr/>
            </p:nvSpPr>
            <p:spPr>
              <a:xfrm>
                <a:off x="-2948722" y="3195769"/>
                <a:ext cx="1954143" cy="715089"/>
              </a:xfrm>
              <a:prstGeom prst="roundRect">
                <a:avLst/>
              </a:prstGeom>
              <a:solidFill>
                <a:schemeClr val="bg1"/>
              </a:solidFill>
              <a:ln>
                <a:solidFill>
                  <a:schemeClr val="tx1"/>
                </a:solidFill>
              </a:ln>
            </p:spPr>
            <p:txBody>
              <a:bodyPr wrap="square" lIns="91440" tIns="45720" rIns="91440" bIns="45720" rtlCol="0" anchor="t">
                <a:spAutoFit/>
              </a:bodyPr>
              <a:lstStyle/>
              <a:p>
                <a:pPr algn="ctr"/>
                <a:r>
                  <a:rPr lang="en-GB" sz="1200" b="1" dirty="0">
                    <a:latin typeface="+mj-lt"/>
                    <a:cs typeface="Calibri Light"/>
                  </a:rPr>
                  <a:t>Factors affecting nutritional requirements </a:t>
                </a:r>
                <a:endParaRPr lang="en-US" dirty="0"/>
              </a:p>
            </p:txBody>
          </p:sp>
          <p:sp>
            <p:nvSpPr>
              <p:cNvPr id="14" name="Oval 13">
                <a:extLst>
                  <a:ext uri="{FF2B5EF4-FFF2-40B4-BE49-F238E27FC236}">
                    <a16:creationId xmlns:a16="http://schemas.microsoft.com/office/drawing/2014/main" id="{7CA6B853-D8CC-7D42-B770-C118C8A0D469}"/>
                  </a:ext>
                </a:extLst>
              </p:cNvPr>
              <p:cNvSpPr/>
              <p:nvPr/>
            </p:nvSpPr>
            <p:spPr>
              <a:xfrm>
                <a:off x="1196497" y="3472016"/>
                <a:ext cx="1609429" cy="1436308"/>
              </a:xfrm>
              <a:prstGeom prst="ellipse">
                <a:avLst/>
              </a:prstGeom>
              <a:solidFill>
                <a:srgbClr val="00FF00"/>
              </a:solidFill>
              <a:ln w="19050" cap="flat" cmpd="sng" algn="ctr">
                <a:solidFill>
                  <a:schemeClr val="tx1"/>
                </a:solidFill>
                <a:prstDash val="solid"/>
                <a:miter lim="800000"/>
              </a:ln>
              <a:effectLst>
                <a:outerShdw blurRad="50800" dist="50800" dir="3840000" algn="tl" rotWithShape="0">
                  <a:prstClr val="black">
                    <a:alpha val="17000"/>
                  </a:prstClr>
                </a:outerShdw>
              </a:effectLst>
            </p:spPr>
            <p:txBody>
              <a:bodyPr lIns="91440" tIns="45720" rIns="91440" bIns="45720" anchor="ctr"/>
              <a:lstStyle/>
              <a:p>
                <a:pPr algn="ctr"/>
                <a:r>
                  <a:rPr lang="en-GB" sz="1400" b="1" dirty="0">
                    <a:latin typeface="+mj-lt"/>
                    <a:cs typeface="Calibri Light"/>
                  </a:rPr>
                  <a:t>Practical 1</a:t>
                </a:r>
                <a:r>
                  <a:rPr lang="en-GB" sz="1400" dirty="0">
                    <a:latin typeface="+mj-lt"/>
                    <a:cs typeface="Calibri Light"/>
                  </a:rPr>
                  <a:t> </a:t>
                </a:r>
              </a:p>
              <a:p>
                <a:pPr algn="ctr"/>
                <a:r>
                  <a:rPr lang="en-GB" sz="1400" dirty="0">
                    <a:latin typeface="+mj-lt"/>
                    <a:cs typeface="Calibri Light"/>
                  </a:rPr>
                  <a:t>Lemon Tart</a:t>
                </a:r>
                <a:endParaRPr lang="en-GB" dirty="0"/>
              </a:p>
            </p:txBody>
          </p:sp>
        </p:grpSp>
        <p:sp>
          <p:nvSpPr>
            <p:cNvPr id="6" name="Rounded Rectangle 68">
              <a:extLst>
                <a:ext uri="{FF2B5EF4-FFF2-40B4-BE49-F238E27FC236}">
                  <a16:creationId xmlns:a16="http://schemas.microsoft.com/office/drawing/2014/main" id="{F2DCD787-BF03-1A88-95E7-4DD38FBAEC1C}"/>
                </a:ext>
              </a:extLst>
            </p:cNvPr>
            <p:cNvSpPr/>
            <p:nvPr/>
          </p:nvSpPr>
          <p:spPr>
            <a:xfrm>
              <a:off x="-158906" y="4505127"/>
              <a:ext cx="1386987" cy="732697"/>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b="1" dirty="0">
                  <a:solidFill>
                    <a:schemeClr val="tx1"/>
                  </a:solidFill>
                  <a:latin typeface="+mj-lt"/>
                  <a:cs typeface="Calibri Light"/>
                </a:rPr>
                <a:t>Nutritional needs – children </a:t>
              </a:r>
              <a:endParaRPr lang="en-US" dirty="0">
                <a:solidFill>
                  <a:schemeClr val="tx1"/>
                </a:solidFill>
              </a:endParaRPr>
            </a:p>
          </p:txBody>
        </p:sp>
      </p:grpSp>
      <p:sp>
        <p:nvSpPr>
          <p:cNvPr id="15" name="TextBox 14">
            <a:extLst>
              <a:ext uri="{FF2B5EF4-FFF2-40B4-BE49-F238E27FC236}">
                <a16:creationId xmlns:a16="http://schemas.microsoft.com/office/drawing/2014/main" id="{0B2D1B29-BE2E-AAAB-C66A-7DFFE9032BF2}"/>
              </a:ext>
            </a:extLst>
          </p:cNvPr>
          <p:cNvSpPr txBox="1"/>
          <p:nvPr/>
        </p:nvSpPr>
        <p:spPr>
          <a:xfrm>
            <a:off x="3846955" y="-28757"/>
            <a:ext cx="4129657" cy="707886"/>
          </a:xfrm>
          <a:prstGeom prst="rect">
            <a:avLst/>
          </a:prstGeom>
          <a:noFill/>
        </p:spPr>
        <p:txBody>
          <a:bodyPr wrap="none" rtlCol="0">
            <a:spAutoFit/>
          </a:bodyPr>
          <a:lstStyle/>
          <a:p>
            <a:r>
              <a:rPr lang="en-GB" sz="4000" b="1">
                <a:latin typeface="Britannic Bold" panose="020B0903060703020204" pitchFamily="34" charset="0"/>
              </a:rPr>
              <a:t>Learning Journey</a:t>
            </a:r>
          </a:p>
        </p:txBody>
      </p:sp>
      <p:sp>
        <p:nvSpPr>
          <p:cNvPr id="16" name="Rectangle 15">
            <a:extLst>
              <a:ext uri="{FF2B5EF4-FFF2-40B4-BE49-F238E27FC236}">
                <a16:creationId xmlns:a16="http://schemas.microsoft.com/office/drawing/2014/main" id="{1EF2E8F1-A5F4-B37A-C0D2-905BAA901E0C}"/>
              </a:ext>
            </a:extLst>
          </p:cNvPr>
          <p:cNvSpPr/>
          <p:nvPr/>
        </p:nvSpPr>
        <p:spPr>
          <a:xfrm>
            <a:off x="3939365" y="646249"/>
            <a:ext cx="3944835" cy="52970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3200" u="sng">
                <a:solidFill>
                  <a:schemeClr val="tx1"/>
                </a:solidFill>
                <a:latin typeface="+mj-lt"/>
              </a:rPr>
              <a:t>HEALTHY LIVING</a:t>
            </a:r>
            <a:endParaRPr lang="en-RU" sz="3200" u="sng">
              <a:solidFill>
                <a:schemeClr val="tx1"/>
              </a:solidFill>
              <a:latin typeface="+mj-lt"/>
            </a:endParaRPr>
          </a:p>
        </p:txBody>
      </p:sp>
      <p:sp>
        <p:nvSpPr>
          <p:cNvPr id="17" name="Rectangle 16">
            <a:extLst>
              <a:ext uri="{FF2B5EF4-FFF2-40B4-BE49-F238E27FC236}">
                <a16:creationId xmlns:a16="http://schemas.microsoft.com/office/drawing/2014/main" id="{00908956-2103-0A61-A7A0-EEAB1B4AC6CE}"/>
              </a:ext>
            </a:extLst>
          </p:cNvPr>
          <p:cNvSpPr/>
          <p:nvPr/>
        </p:nvSpPr>
        <p:spPr>
          <a:xfrm>
            <a:off x="2348169" y="1147991"/>
            <a:ext cx="5533089" cy="933589"/>
          </a:xfrm>
          <a:prstGeom prst="rect">
            <a:avLst/>
          </a:prstGeom>
        </p:spPr>
        <p:txBody>
          <a:bodyPr wrap="square" lIns="91440" tIns="45720" rIns="91440" bIns="45720" anchor="t">
            <a:spAutoFit/>
          </a:bodyPr>
          <a:lstStyle/>
          <a:p>
            <a:pPr>
              <a:spcAft>
                <a:spcPts val="800"/>
              </a:spcAft>
            </a:pPr>
            <a:r>
              <a:rPr lang="en-GB" sz="2400" b="1" dirty="0">
                <a:latin typeface="+mj-lt"/>
                <a:ea typeface="Calibri"/>
                <a:cs typeface="Times New Roman"/>
              </a:rPr>
              <a:t>Topic</a:t>
            </a:r>
            <a:r>
              <a:rPr lang="en-GB" sz="2400" dirty="0">
                <a:latin typeface="+mj-lt"/>
                <a:ea typeface="Calibri"/>
                <a:cs typeface="Times New Roman"/>
              </a:rPr>
              <a:t> – </a:t>
            </a:r>
            <a:r>
              <a:rPr lang="en-GB" sz="2000" b="1" dirty="0">
                <a:latin typeface="Calibri"/>
                <a:ea typeface="Calibri"/>
                <a:cs typeface="Calibri"/>
              </a:rPr>
              <a:t>Individual Nutritional Needs </a:t>
            </a:r>
          </a:p>
          <a:p>
            <a:pPr>
              <a:spcAft>
                <a:spcPts val="800"/>
              </a:spcAft>
            </a:pPr>
            <a:endParaRPr lang="en-GB" sz="2400">
              <a:solidFill>
                <a:srgbClr val="000000"/>
              </a:solidFill>
              <a:effectLst/>
              <a:latin typeface="+mj-lt"/>
              <a:ea typeface="Calibri"/>
              <a:cs typeface="Times New Roman" panose="02020603050405020304" pitchFamily="18" charset="0"/>
            </a:endParaRPr>
          </a:p>
        </p:txBody>
      </p:sp>
      <p:pic>
        <p:nvPicPr>
          <p:cNvPr id="18" name="Picture 17">
            <a:extLst>
              <a:ext uri="{FF2B5EF4-FFF2-40B4-BE49-F238E27FC236}">
                <a16:creationId xmlns:a16="http://schemas.microsoft.com/office/drawing/2014/main" id="{EED4E332-4F68-0A00-E89C-A3439178E7B4}"/>
              </a:ext>
            </a:extLst>
          </p:cNvPr>
          <p:cNvPicPr>
            <a:picLocks noChangeAspect="1"/>
          </p:cNvPicPr>
          <p:nvPr/>
        </p:nvPicPr>
        <p:blipFill>
          <a:blip r:embed="rId3"/>
          <a:stretch>
            <a:fillRect/>
          </a:stretch>
        </p:blipFill>
        <p:spPr>
          <a:xfrm>
            <a:off x="204167" y="157697"/>
            <a:ext cx="1033981" cy="983010"/>
          </a:xfrm>
          <a:prstGeom prst="rect">
            <a:avLst/>
          </a:prstGeom>
        </p:spPr>
      </p:pic>
      <p:sp>
        <p:nvSpPr>
          <p:cNvPr id="19" name="TextBox 18">
            <a:extLst>
              <a:ext uri="{FF2B5EF4-FFF2-40B4-BE49-F238E27FC236}">
                <a16:creationId xmlns:a16="http://schemas.microsoft.com/office/drawing/2014/main" id="{41B9D973-2D16-6924-F509-C36EDFB47086}"/>
              </a:ext>
            </a:extLst>
          </p:cNvPr>
          <p:cNvSpPr txBox="1"/>
          <p:nvPr/>
        </p:nvSpPr>
        <p:spPr>
          <a:xfrm>
            <a:off x="8822549" y="3047428"/>
            <a:ext cx="3262389" cy="369332"/>
          </a:xfrm>
          <a:prstGeom prst="rect">
            <a:avLst/>
          </a:prstGeom>
          <a:noFill/>
        </p:spPr>
        <p:txBody>
          <a:bodyPr wrap="square" lIns="91440" tIns="45720" rIns="91440" bIns="45720" rtlCol="0" anchor="t">
            <a:spAutoFit/>
          </a:bodyPr>
          <a:lstStyle/>
          <a:p>
            <a:r>
              <a:rPr lang="en-GB" b="1" dirty="0">
                <a:solidFill>
                  <a:schemeClr val="accent1"/>
                </a:solidFill>
                <a:latin typeface="+mj-lt"/>
                <a:ea typeface="Calibri"/>
                <a:cs typeface="Times New Roman"/>
              </a:rPr>
              <a:t>Year 9 Summer Half Term 2 </a:t>
            </a:r>
            <a:endParaRPr lang="en-RU" b="1" dirty="0">
              <a:solidFill>
                <a:schemeClr val="accent1"/>
              </a:solidFill>
              <a:latin typeface="+mj-lt"/>
              <a:ea typeface="Calibri"/>
              <a:cs typeface="Times New Roman"/>
            </a:endParaRPr>
          </a:p>
        </p:txBody>
      </p:sp>
      <p:sp>
        <p:nvSpPr>
          <p:cNvPr id="20" name="Rectangle 19">
            <a:extLst>
              <a:ext uri="{FF2B5EF4-FFF2-40B4-BE49-F238E27FC236}">
                <a16:creationId xmlns:a16="http://schemas.microsoft.com/office/drawing/2014/main" id="{CAF02A6C-3677-F2A7-FC34-C1F9BDC8AD54}"/>
              </a:ext>
            </a:extLst>
          </p:cNvPr>
          <p:cNvSpPr/>
          <p:nvPr/>
        </p:nvSpPr>
        <p:spPr>
          <a:xfrm>
            <a:off x="7978353" y="157223"/>
            <a:ext cx="3766318" cy="1954381"/>
          </a:xfrm>
          <a:prstGeom prst="rect">
            <a:avLst/>
          </a:prstGeom>
          <a:solidFill>
            <a:srgbClr val="00FF00"/>
          </a:solidFill>
        </p:spPr>
        <p:txBody>
          <a:bodyPr wrap="square" lIns="91440" tIns="45720" rIns="91440" bIns="45720" anchor="t">
            <a:spAutoFit/>
          </a:bodyPr>
          <a:lstStyle/>
          <a:p>
            <a:r>
              <a:rPr lang="en-GB" sz="2000" b="1" dirty="0">
                <a:latin typeface="+mj-lt"/>
                <a:cs typeface="Times New Roman"/>
              </a:rPr>
              <a:t>Vocabulary</a:t>
            </a:r>
            <a:r>
              <a:rPr lang="en-GB" sz="2000" b="1" spc="300" dirty="0">
                <a:latin typeface="+mj-lt"/>
                <a:cs typeface="Times New Roman"/>
              </a:rPr>
              <a:t>:</a:t>
            </a:r>
          </a:p>
          <a:p>
            <a:r>
              <a:rPr lang="en-GB" sz="1400" b="1" spc="300" dirty="0">
                <a:solidFill>
                  <a:srgbClr val="29543A"/>
                </a:solidFill>
                <a:latin typeface="Calibri"/>
                <a:cs typeface="Calibri"/>
              </a:rPr>
              <a:t>Rubbing in method</a:t>
            </a:r>
            <a:endParaRPr lang="en-GB" sz="1400" b="1" spc="300" dirty="0">
              <a:solidFill>
                <a:srgbClr val="29543A"/>
              </a:solidFill>
              <a:latin typeface="Calibri"/>
              <a:ea typeface="Calibri"/>
              <a:cs typeface="Calibri"/>
            </a:endParaRPr>
          </a:p>
          <a:p>
            <a:r>
              <a:rPr lang="en-GB" sz="1400" b="1" spc="300" dirty="0">
                <a:solidFill>
                  <a:srgbClr val="29543A"/>
                </a:solidFill>
                <a:latin typeface="Calibri"/>
                <a:ea typeface="Calibri"/>
                <a:cs typeface="Calibri"/>
              </a:rPr>
              <a:t>Estimated Average Requirement</a:t>
            </a:r>
          </a:p>
          <a:p>
            <a:r>
              <a:rPr lang="en-GB" sz="1400" b="1" spc="300" dirty="0">
                <a:solidFill>
                  <a:srgbClr val="29543A"/>
                </a:solidFill>
                <a:latin typeface="Calibri"/>
                <a:ea typeface="Calibri"/>
                <a:cs typeface="Calibri"/>
              </a:rPr>
              <a:t>Weaning</a:t>
            </a:r>
          </a:p>
          <a:p>
            <a:r>
              <a:rPr lang="en-GB" sz="1400" b="1" spc="300">
                <a:solidFill>
                  <a:srgbClr val="29543A"/>
                </a:solidFill>
                <a:latin typeface="Calibri"/>
                <a:ea typeface="Calibri"/>
                <a:cs typeface="Calibri"/>
              </a:rPr>
              <a:t>Menstruate</a:t>
            </a:r>
            <a:endParaRPr lang="en-GB" sz="1400" b="1" spc="300" dirty="0">
              <a:solidFill>
                <a:srgbClr val="29543A"/>
              </a:solidFill>
              <a:latin typeface="Calibri"/>
              <a:ea typeface="Calibri"/>
              <a:cs typeface="Calibri"/>
            </a:endParaRPr>
          </a:p>
          <a:p>
            <a:r>
              <a:rPr lang="en-GB" sz="1400" b="1" spc="300" dirty="0">
                <a:solidFill>
                  <a:srgbClr val="29543A"/>
                </a:solidFill>
                <a:latin typeface="Calibri"/>
                <a:ea typeface="Calibri"/>
                <a:cs typeface="Calibri"/>
              </a:rPr>
              <a:t>Metabolism </a:t>
            </a:r>
          </a:p>
          <a:p>
            <a:endParaRPr lang="en-GB" sz="2000" b="1" spc="300" dirty="0">
              <a:solidFill>
                <a:srgbClr val="29543A"/>
              </a:solidFill>
              <a:latin typeface="Calibri"/>
              <a:ea typeface="Calibri"/>
              <a:cs typeface="Calibri"/>
            </a:endParaRPr>
          </a:p>
          <a:p>
            <a:endParaRPr lang="en-GB" sz="1100" b="1" spc="300">
              <a:latin typeface="Calibri Light"/>
              <a:ea typeface="Calibri Light"/>
              <a:cs typeface="Calibri Light"/>
            </a:endParaRPr>
          </a:p>
        </p:txBody>
      </p:sp>
      <p:sp>
        <p:nvSpPr>
          <p:cNvPr id="21" name="Rectangle 20">
            <a:extLst>
              <a:ext uri="{FF2B5EF4-FFF2-40B4-BE49-F238E27FC236}">
                <a16:creationId xmlns:a16="http://schemas.microsoft.com/office/drawing/2014/main" id="{DDCC86F1-B40F-3E7C-4705-44FB17B50F56}"/>
              </a:ext>
            </a:extLst>
          </p:cNvPr>
          <p:cNvSpPr/>
          <p:nvPr/>
        </p:nvSpPr>
        <p:spPr>
          <a:xfrm>
            <a:off x="9218390" y="3398191"/>
            <a:ext cx="2973610" cy="3539430"/>
          </a:xfrm>
          <a:prstGeom prst="rect">
            <a:avLst/>
          </a:prstGeom>
        </p:spPr>
        <p:txBody>
          <a:bodyPr wrap="square" lIns="91440" tIns="45720" rIns="91440" bIns="45720" anchor="t">
            <a:spAutoFit/>
          </a:bodyPr>
          <a:lstStyle/>
          <a:p>
            <a:r>
              <a:rPr lang="en-GB" sz="1100" b="0" i="0" u="none" strike="noStrike" baseline="0" dirty="0">
                <a:solidFill>
                  <a:srgbClr val="000000"/>
                </a:solidFill>
                <a:latin typeface="Calibri"/>
                <a:ea typeface="Calibri"/>
                <a:cs typeface="Calibri"/>
              </a:rPr>
              <a:t> </a:t>
            </a:r>
            <a:r>
              <a:rPr lang="en-GB" sz="1400" dirty="0">
                <a:solidFill>
                  <a:srgbClr val="000000"/>
                </a:solidFill>
                <a:latin typeface="Calibri"/>
                <a:ea typeface="Calibri"/>
                <a:cs typeface="Calibri"/>
              </a:rPr>
              <a:t>During this topic you will focus on fruit &amp; vegetables as a commodity. You will identify the different classifications of fruit &amp; vegetables and develop knowledge of appropriate cooking methods that maximise the nutritional value. You will also learn the significance of macro &amp; micronutrients and the importance of minerals and vitamins. Additionally, you will learn preservation methods in relation to fruit &amp; vegetables and the variety of herbs &amp; spices that can improve the flavour, texture, appearance and nutrition of food.</a:t>
            </a:r>
            <a:endParaRPr lang="en-US" dirty="0" err="1"/>
          </a:p>
        </p:txBody>
      </p:sp>
      <p:sp>
        <p:nvSpPr>
          <p:cNvPr id="22" name="Rectangle 21">
            <a:extLst>
              <a:ext uri="{FF2B5EF4-FFF2-40B4-BE49-F238E27FC236}">
                <a16:creationId xmlns:a16="http://schemas.microsoft.com/office/drawing/2014/main" id="{6EAD53E2-F084-F411-D597-27120963CF9C}"/>
              </a:ext>
            </a:extLst>
          </p:cNvPr>
          <p:cNvSpPr/>
          <p:nvPr/>
        </p:nvSpPr>
        <p:spPr>
          <a:xfrm>
            <a:off x="54966" y="5287719"/>
            <a:ext cx="3040854" cy="1277273"/>
          </a:xfrm>
          <a:prstGeom prst="rect">
            <a:avLst/>
          </a:prstGeom>
        </p:spPr>
        <p:txBody>
          <a:bodyPr wrap="square" lIns="91440" tIns="45720" rIns="91440" bIns="45720" anchor="t">
            <a:spAutoFit/>
          </a:bodyPr>
          <a:lstStyle/>
          <a:p>
            <a:r>
              <a:rPr lang="en-GB" sz="1100" b="1" dirty="0">
                <a:solidFill>
                  <a:prstClr val="black"/>
                </a:solidFill>
                <a:latin typeface="+mj-lt"/>
                <a:cs typeface="Times New Roman"/>
              </a:rPr>
              <a:t>TUDOR HABITS AND VALUES: This half term will cover many aspects of nutrition that will require you to be open to failure and feedback. You will take responsibility to modify recipes to challenge your skill level and self-regulate when planning for practical lessons.</a:t>
            </a:r>
            <a:endParaRPr lang="en-GB" sz="1100" b="1" dirty="0">
              <a:solidFill>
                <a:prstClr val="black"/>
              </a:solidFill>
              <a:latin typeface="Trebuchet MS"/>
              <a:ea typeface="Calibri"/>
              <a:cs typeface="Times New Roman"/>
            </a:endParaRPr>
          </a:p>
        </p:txBody>
      </p:sp>
      <p:sp>
        <p:nvSpPr>
          <p:cNvPr id="23" name="TextBox 22">
            <a:extLst>
              <a:ext uri="{FF2B5EF4-FFF2-40B4-BE49-F238E27FC236}">
                <a16:creationId xmlns:a16="http://schemas.microsoft.com/office/drawing/2014/main" id="{885AA4AA-C73F-30B9-DBD9-1B2652A8DD31}"/>
              </a:ext>
            </a:extLst>
          </p:cNvPr>
          <p:cNvSpPr txBox="1"/>
          <p:nvPr/>
        </p:nvSpPr>
        <p:spPr>
          <a:xfrm>
            <a:off x="199890" y="1457227"/>
            <a:ext cx="1611904" cy="510778"/>
          </a:xfrm>
          <a:prstGeom prst="roundRect">
            <a:avLst/>
          </a:prstGeom>
          <a:solidFill>
            <a:schemeClr val="bg1"/>
          </a:solidFill>
          <a:ln>
            <a:solidFill>
              <a:schemeClr val="tx1"/>
            </a:solidFill>
          </a:ln>
        </p:spPr>
        <p:txBody>
          <a:bodyPr wrap="square" lIns="91440" tIns="45720" rIns="91440" bIns="45720" rtlCol="0" anchor="t">
            <a:spAutoFit/>
          </a:bodyPr>
          <a:lstStyle/>
          <a:p>
            <a:pPr algn="ctr"/>
            <a:r>
              <a:rPr lang="en-GB" sz="1200" b="1" dirty="0">
                <a:cs typeface="Calibri Light"/>
              </a:rPr>
              <a:t>Individual nutritional needs </a:t>
            </a:r>
            <a:endParaRPr lang="en-US" dirty="0"/>
          </a:p>
        </p:txBody>
      </p:sp>
      <p:sp>
        <p:nvSpPr>
          <p:cNvPr id="25" name="Rounded Rectangle 68">
            <a:extLst>
              <a:ext uri="{FF2B5EF4-FFF2-40B4-BE49-F238E27FC236}">
                <a16:creationId xmlns:a16="http://schemas.microsoft.com/office/drawing/2014/main" id="{6632CE02-6B14-7127-D2AB-3CB05A0BE878}"/>
              </a:ext>
            </a:extLst>
          </p:cNvPr>
          <p:cNvSpPr/>
          <p:nvPr/>
        </p:nvSpPr>
        <p:spPr>
          <a:xfrm rot="21270510">
            <a:off x="5331521" y="5365962"/>
            <a:ext cx="1658603" cy="581330"/>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100" b="1" dirty="0">
                <a:solidFill>
                  <a:schemeClr val="tx1"/>
                </a:solidFill>
                <a:latin typeface="+mj-lt"/>
                <a:cs typeface="Calibri Light"/>
              </a:rPr>
              <a:t>EARs (estimated Average Requirements)</a:t>
            </a:r>
            <a:endParaRPr lang="en-US" dirty="0">
              <a:solidFill>
                <a:schemeClr val="tx1"/>
              </a:solidFill>
            </a:endParaRPr>
          </a:p>
        </p:txBody>
      </p:sp>
      <p:sp>
        <p:nvSpPr>
          <p:cNvPr id="24" name="Oval 23">
            <a:extLst>
              <a:ext uri="{FF2B5EF4-FFF2-40B4-BE49-F238E27FC236}">
                <a16:creationId xmlns:a16="http://schemas.microsoft.com/office/drawing/2014/main" id="{2935B498-FF7C-D1BB-B638-C285C28B4EF0}"/>
              </a:ext>
            </a:extLst>
          </p:cNvPr>
          <p:cNvSpPr/>
          <p:nvPr/>
        </p:nvSpPr>
        <p:spPr>
          <a:xfrm>
            <a:off x="5409765" y="3593116"/>
            <a:ext cx="1609429" cy="1436308"/>
          </a:xfrm>
          <a:prstGeom prst="ellipse">
            <a:avLst/>
          </a:prstGeom>
          <a:solidFill>
            <a:srgbClr val="00FF00"/>
          </a:solidFill>
          <a:ln w="19050" cap="flat" cmpd="sng" algn="ctr">
            <a:solidFill>
              <a:schemeClr val="tx1"/>
            </a:solidFill>
            <a:prstDash val="solid"/>
            <a:miter lim="800000"/>
          </a:ln>
          <a:effectLst>
            <a:outerShdw blurRad="50800" dist="50800" dir="3840000" algn="tl" rotWithShape="0">
              <a:prstClr val="black">
                <a:alpha val="17000"/>
              </a:prstClr>
            </a:outerShdw>
          </a:effectLst>
        </p:spPr>
        <p:txBody>
          <a:bodyPr lIns="91440" tIns="45720" rIns="91440" bIns="45720" anchor="ctr"/>
          <a:lstStyle/>
          <a:p>
            <a:pPr algn="ctr"/>
            <a:r>
              <a:rPr lang="en-GB" sz="1400" b="1" dirty="0">
                <a:latin typeface="+mj-lt"/>
                <a:cs typeface="Calibri Light"/>
              </a:rPr>
              <a:t>Practical 2</a:t>
            </a:r>
            <a:endParaRPr lang="en-GB" sz="1400" dirty="0">
              <a:latin typeface="+mj-lt"/>
              <a:cs typeface="Calibri Light"/>
            </a:endParaRPr>
          </a:p>
          <a:p>
            <a:pPr algn="ctr"/>
            <a:r>
              <a:rPr lang="en-GB" sz="1400" dirty="0">
                <a:latin typeface="+mj-lt"/>
                <a:cs typeface="Calibri Light"/>
              </a:rPr>
              <a:t>Pasta challenge</a:t>
            </a:r>
            <a:endParaRPr lang="en-GB" dirty="0"/>
          </a:p>
        </p:txBody>
      </p:sp>
      <p:sp>
        <p:nvSpPr>
          <p:cNvPr id="3" name="Rounded Rectangle 68">
            <a:extLst>
              <a:ext uri="{FF2B5EF4-FFF2-40B4-BE49-F238E27FC236}">
                <a16:creationId xmlns:a16="http://schemas.microsoft.com/office/drawing/2014/main" id="{8F85D3D9-4C25-DF9A-9802-CCAECF71AD4C}"/>
              </a:ext>
            </a:extLst>
          </p:cNvPr>
          <p:cNvSpPr/>
          <p:nvPr/>
        </p:nvSpPr>
        <p:spPr>
          <a:xfrm rot="20826470">
            <a:off x="1876453" y="3388947"/>
            <a:ext cx="1500285" cy="764292"/>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b="1" dirty="0">
                <a:solidFill>
                  <a:schemeClr val="tx1"/>
                </a:solidFill>
                <a:latin typeface="+mj-lt"/>
                <a:cs typeface="Calibri Light"/>
              </a:rPr>
              <a:t>Nutritional needs – adults</a:t>
            </a:r>
            <a:endParaRPr lang="en-US" dirty="0">
              <a:solidFill>
                <a:schemeClr val="tx1"/>
              </a:solidFill>
            </a:endParaRPr>
          </a:p>
        </p:txBody>
      </p:sp>
      <p:sp>
        <p:nvSpPr>
          <p:cNvPr id="8" name="Rounded Rectangle 68">
            <a:extLst>
              <a:ext uri="{FF2B5EF4-FFF2-40B4-BE49-F238E27FC236}">
                <a16:creationId xmlns:a16="http://schemas.microsoft.com/office/drawing/2014/main" id="{6FC9A7CD-857F-0FC4-28E2-45AAD481D5D5}"/>
              </a:ext>
            </a:extLst>
          </p:cNvPr>
          <p:cNvSpPr/>
          <p:nvPr/>
        </p:nvSpPr>
        <p:spPr>
          <a:xfrm rot="21270510">
            <a:off x="3114793" y="4554481"/>
            <a:ext cx="1658603" cy="581330"/>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100" b="1" dirty="0">
                <a:solidFill>
                  <a:schemeClr val="tx1"/>
                </a:solidFill>
                <a:latin typeface="+mj-lt"/>
                <a:cs typeface="Calibri Light"/>
              </a:rPr>
              <a:t>Nutritional needs - pregnancy</a:t>
            </a:r>
            <a:endParaRPr lang="en-GB" sz="1100" b="1" dirty="0">
              <a:solidFill>
                <a:schemeClr val="tx1"/>
              </a:solidFill>
              <a:cs typeface="Calibri Light"/>
            </a:endParaRPr>
          </a:p>
        </p:txBody>
      </p:sp>
    </p:spTree>
    <p:extLst>
      <p:ext uri="{BB962C8B-B14F-4D97-AF65-F5344CB8AC3E}">
        <p14:creationId xmlns:p14="http://schemas.microsoft.com/office/powerpoint/2010/main" val="27284024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7FRWY77KWDNN-826363275-3281649</_dlc_DocId>
    <_dlc_DocIdUrl xmlns="2c89865b-5e59-414f-9fcc-c21b058460e3">
      <Url>https://tudorgrangeacademiestrust.sharepoint.com/sites/TGA-SOL-STAFF-SHARED/_layouts/15/DocIdRedir.aspx?ID=7FRWY77KWDNN-826363275-3281649</Url>
      <Description>7FRWY77KWDNN-826363275-3281649</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3AA06F9-E618-47D2-9957-5B18497310D3}">
  <ds:schemaRefs>
    <ds:schemaRef ds:uri="http://schemas.microsoft.com/sharepoint/v3/contenttype/forms"/>
  </ds:schemaRefs>
</ds:datastoreItem>
</file>

<file path=customXml/itemProps2.xml><?xml version="1.0" encoding="utf-8"?>
<ds:datastoreItem xmlns:ds="http://schemas.openxmlformats.org/officeDocument/2006/customXml" ds:itemID="{6DDC7B6F-013E-4D71-B61E-E502E441CDEB}">
  <ds:schemaRefs>
    <ds:schemaRef ds:uri="http://schemas.microsoft.com/office/2006/metadata/properties"/>
    <ds:schemaRef ds:uri="http://schemas.microsoft.com/office/infopath/2007/PartnerControls"/>
    <ds:schemaRef ds:uri="098897a3-539c-4fad-85cb-e6f76c9fe8a7"/>
    <ds:schemaRef ds:uri="a58c7342-cf3e-40a1-8a2e-01e5f32da5b3"/>
    <ds:schemaRef ds:uri="2c89865b-5e59-414f-9fcc-c21b058460e3"/>
    <ds:schemaRef ds:uri="http://schemas.microsoft.com/sharepoint/v4"/>
    <ds:schemaRef ds:uri="c30133e2-1539-4610-bd5a-315007332f2c"/>
  </ds:schemaRefs>
</ds:datastoreItem>
</file>

<file path=customXml/itemProps3.xml><?xml version="1.0" encoding="utf-8"?>
<ds:datastoreItem xmlns:ds="http://schemas.openxmlformats.org/officeDocument/2006/customXml" ds:itemID="{ADE1E27D-2471-4C63-98B8-A1B3D77A40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9B54F2C-9B45-4EB2-BA40-0D15A2267B9E}">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1</Slides>
  <Notes>0</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Office Theme</vt:lpstr>
      <vt:lpstr>Facet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Barrett</dc:creator>
  <cp:lastModifiedBy>Ryan Barrett</cp:lastModifiedBy>
  <cp:revision>4</cp:revision>
  <dcterms:created xsi:type="dcterms:W3CDTF">2023-02-08T10:40:11Z</dcterms:created>
  <dcterms:modified xsi:type="dcterms:W3CDTF">2024-12-03T13:05:23Z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0x01010019A9D652D86F994481216BCF694F4025</vt:lpwstr>
  </property>
  <property fmtid="{D5CDD505-2E9C-101B-9397-08002B2CF9AE}" pid="3" name="_dlc_DocIdItemGuid">
    <vt:lpwstr>cc5f6bc7-b9cc-4288-b13b-f6454c6ec5bd</vt:lpwstr>
  </property>
  <property fmtid="{D5CDD505-2E9C-101B-9397-08002B2CF9AE}" pid="4" name="MediaServiceImageTags">
    <vt:lpwstr/>
  </property>
</Properties>
</file>