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198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730221-CFB1-C908-73DB-1076A40F32E6}" v="2" dt="2024-04-22T12:00:30.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D7B7219-0AB9-301C-F24C-F4250A7750A1}"/>
              </a:ext>
            </a:extLst>
          </p:cNvPr>
          <p:cNvGrpSpPr/>
          <p:nvPr/>
        </p:nvGrpSpPr>
        <p:grpSpPr>
          <a:xfrm>
            <a:off x="1718804" y="1491184"/>
            <a:ext cx="6679792" cy="4627716"/>
            <a:chOff x="-3495155" y="4116385"/>
            <a:chExt cx="6679792" cy="4627716"/>
          </a:xfrm>
        </p:grpSpPr>
        <p:grpSp>
          <p:nvGrpSpPr>
            <p:cNvPr id="5" name="Group 4">
              <a:extLst>
                <a:ext uri="{FF2B5EF4-FFF2-40B4-BE49-F238E27FC236}">
                  <a16:creationId xmlns:a16="http://schemas.microsoft.com/office/drawing/2014/main" id="{AAD8E92B-0B5B-2514-7408-74EE2EB559F5}"/>
                </a:ext>
              </a:extLst>
            </p:cNvPr>
            <p:cNvGrpSpPr/>
            <p:nvPr/>
          </p:nvGrpSpPr>
          <p:grpSpPr>
            <a:xfrm>
              <a:off x="-3495155" y="4116385"/>
              <a:ext cx="6679792" cy="4627716"/>
              <a:chOff x="-3579077" y="2719912"/>
              <a:chExt cx="6679792" cy="4627716"/>
            </a:xfrm>
          </p:grpSpPr>
          <p:pic>
            <p:nvPicPr>
              <p:cNvPr id="7" name="Picture 6">
                <a:extLst>
                  <a:ext uri="{FF2B5EF4-FFF2-40B4-BE49-F238E27FC236}">
                    <a16:creationId xmlns:a16="http://schemas.microsoft.com/office/drawing/2014/main" id="{22C63EE4-5E19-C31C-625A-95CE110A5BC6}"/>
                  </a:ext>
                </a:extLst>
              </p:cNvPr>
              <p:cNvPicPr>
                <a:picLocks noChangeAspect="1"/>
              </p:cNvPicPr>
              <p:nvPr/>
            </p:nvPicPr>
            <p:blipFill rotWithShape="1">
              <a:blip r:embed="rId2"/>
              <a:srcRect l="10067" r="23069"/>
              <a:stretch/>
            </p:blipFill>
            <p:spPr>
              <a:xfrm>
                <a:off x="-3579077" y="3281437"/>
                <a:ext cx="6679792" cy="4066191"/>
              </a:xfrm>
              <a:prstGeom prst="rect">
                <a:avLst/>
              </a:prstGeom>
            </p:spPr>
          </p:pic>
          <p:sp>
            <p:nvSpPr>
              <p:cNvPr id="10" name="Rounded Rectangle 68">
                <a:extLst>
                  <a:ext uri="{FF2B5EF4-FFF2-40B4-BE49-F238E27FC236}">
                    <a16:creationId xmlns:a16="http://schemas.microsoft.com/office/drawing/2014/main" id="{CB9D1794-050E-B096-AB58-FED4C806D85F}"/>
                  </a:ext>
                </a:extLst>
              </p:cNvPr>
              <p:cNvSpPr/>
              <p:nvPr/>
            </p:nvSpPr>
            <p:spPr>
              <a:xfrm rot="20826470">
                <a:off x="127314" y="4920496"/>
                <a:ext cx="1500285" cy="76429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Medical Conditions </a:t>
                </a:r>
                <a:endParaRPr lang="en-US" dirty="0">
                  <a:solidFill>
                    <a:schemeClr val="tx1"/>
                  </a:solidFill>
                </a:endParaRPr>
              </a:p>
            </p:txBody>
          </p:sp>
          <p:sp>
            <p:nvSpPr>
              <p:cNvPr id="12" name="TextBox 11">
                <a:extLst>
                  <a:ext uri="{FF2B5EF4-FFF2-40B4-BE49-F238E27FC236}">
                    <a16:creationId xmlns:a16="http://schemas.microsoft.com/office/drawing/2014/main" id="{EFB17124-B3EE-3787-5E37-3AFEA7FB3F5C}"/>
                  </a:ext>
                </a:extLst>
              </p:cNvPr>
              <p:cNvSpPr txBox="1"/>
              <p:nvPr/>
            </p:nvSpPr>
            <p:spPr>
              <a:xfrm>
                <a:off x="-2889346" y="3185873"/>
                <a:ext cx="1469235" cy="510778"/>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latin typeface="+mj-lt"/>
                    <a:cs typeface="Calibri Light"/>
                  </a:rPr>
                  <a:t>Ethical food choices </a:t>
                </a:r>
                <a:endParaRPr lang="en-US" dirty="0"/>
              </a:p>
            </p:txBody>
          </p:sp>
          <p:sp>
            <p:nvSpPr>
              <p:cNvPr id="14" name="Oval 13">
                <a:extLst>
                  <a:ext uri="{FF2B5EF4-FFF2-40B4-BE49-F238E27FC236}">
                    <a16:creationId xmlns:a16="http://schemas.microsoft.com/office/drawing/2014/main" id="{7CA6B853-D8CC-7D42-B770-C118C8A0D469}"/>
                  </a:ext>
                </a:extLst>
              </p:cNvPr>
              <p:cNvSpPr/>
              <p:nvPr/>
            </p:nvSpPr>
            <p:spPr>
              <a:xfrm>
                <a:off x="-10828" y="2719912"/>
                <a:ext cx="1609429" cy="1436308"/>
              </a:xfrm>
              <a:prstGeom prst="ellipse">
                <a:avLst/>
              </a:prstGeom>
              <a:solidFill>
                <a:srgbClr val="00FF00"/>
              </a:solidFill>
              <a:ln w="19050" cap="flat" cmpd="sng" algn="ctr">
                <a:solidFill>
                  <a:schemeClr val="tx1"/>
                </a:solidFill>
                <a:prstDash val="solid"/>
                <a:miter lim="800000"/>
              </a:ln>
              <a:effectLst>
                <a:outerShdw blurRad="50800" dist="50800" dir="3840000" algn="tl" rotWithShape="0">
                  <a:prstClr val="black">
                    <a:alpha val="17000"/>
                  </a:prstClr>
                </a:outerShdw>
              </a:effectLst>
            </p:spPr>
            <p:txBody>
              <a:bodyPr lIns="91440" tIns="45720" rIns="91440" bIns="45720" anchor="ctr"/>
              <a:lstStyle/>
              <a:p>
                <a:pPr algn="ctr"/>
                <a:r>
                  <a:rPr lang="en-GB" sz="1400" b="1" dirty="0">
                    <a:latin typeface="+mj-lt"/>
                    <a:cs typeface="Calibri Light"/>
                  </a:rPr>
                  <a:t>Practical 1</a:t>
                </a:r>
                <a:r>
                  <a:rPr lang="en-GB" sz="1400" dirty="0">
                    <a:latin typeface="+mj-lt"/>
                    <a:cs typeface="Calibri Light"/>
                  </a:rPr>
                  <a:t> </a:t>
                </a:r>
              </a:p>
              <a:p>
                <a:pPr algn="ctr"/>
                <a:r>
                  <a:rPr lang="en-GB" sz="1400" dirty="0">
                    <a:latin typeface="+mj-lt"/>
                    <a:cs typeface="Calibri Light"/>
                  </a:rPr>
                  <a:t>Homemade Burger </a:t>
                </a:r>
                <a:endParaRPr lang="en-GB" dirty="0"/>
              </a:p>
            </p:txBody>
          </p:sp>
        </p:grpSp>
        <p:sp>
          <p:nvSpPr>
            <p:cNvPr id="6" name="Rounded Rectangle 68">
              <a:extLst>
                <a:ext uri="{FF2B5EF4-FFF2-40B4-BE49-F238E27FC236}">
                  <a16:creationId xmlns:a16="http://schemas.microsoft.com/office/drawing/2014/main" id="{F2DCD787-BF03-1A88-95E7-4DD38FBAEC1C}"/>
                </a:ext>
              </a:extLst>
            </p:cNvPr>
            <p:cNvSpPr/>
            <p:nvPr/>
          </p:nvSpPr>
          <p:spPr>
            <a:xfrm>
              <a:off x="-673504" y="5554114"/>
              <a:ext cx="1139585" cy="613944"/>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Culture and religion </a:t>
              </a:r>
              <a:endParaRPr lang="en-US" dirty="0">
                <a:solidFill>
                  <a:schemeClr val="tx1"/>
                </a:solidFill>
              </a:endParaRPr>
            </a:p>
          </p:txBody>
        </p:sp>
      </p:grpSp>
      <p:sp>
        <p:nvSpPr>
          <p:cNvPr id="15" name="TextBox 14">
            <a:extLst>
              <a:ext uri="{FF2B5EF4-FFF2-40B4-BE49-F238E27FC236}">
                <a16:creationId xmlns:a16="http://schemas.microsoft.com/office/drawing/2014/main" id="{0B2D1B29-BE2E-AAAB-C66A-7DFFE9032BF2}"/>
              </a:ext>
            </a:extLst>
          </p:cNvPr>
          <p:cNvSpPr txBox="1"/>
          <p:nvPr/>
        </p:nvSpPr>
        <p:spPr>
          <a:xfrm>
            <a:off x="3846955" y="-28757"/>
            <a:ext cx="4129657" cy="707886"/>
          </a:xfrm>
          <a:prstGeom prst="rect">
            <a:avLst/>
          </a:prstGeom>
          <a:noFill/>
        </p:spPr>
        <p:txBody>
          <a:bodyPr wrap="none" rtlCol="0">
            <a:spAutoFit/>
          </a:bodyPr>
          <a:lstStyle/>
          <a:p>
            <a:r>
              <a:rPr lang="en-GB" sz="4000" b="1">
                <a:latin typeface="Britannic Bold" panose="020B0903060703020204" pitchFamily="34" charset="0"/>
              </a:rPr>
              <a:t>Learning Journey</a:t>
            </a:r>
          </a:p>
        </p:txBody>
      </p:sp>
      <p:sp>
        <p:nvSpPr>
          <p:cNvPr id="16" name="Rectangle 15">
            <a:extLst>
              <a:ext uri="{FF2B5EF4-FFF2-40B4-BE49-F238E27FC236}">
                <a16:creationId xmlns:a16="http://schemas.microsoft.com/office/drawing/2014/main" id="{1EF2E8F1-A5F4-B37A-C0D2-905BAA901E0C}"/>
              </a:ext>
            </a:extLst>
          </p:cNvPr>
          <p:cNvSpPr/>
          <p:nvPr/>
        </p:nvSpPr>
        <p:spPr>
          <a:xfrm>
            <a:off x="3939365" y="646249"/>
            <a:ext cx="3944835" cy="5297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u="sng">
                <a:solidFill>
                  <a:schemeClr val="tx1"/>
                </a:solidFill>
                <a:latin typeface="+mj-lt"/>
              </a:rPr>
              <a:t>HEALTHY LIVING</a:t>
            </a:r>
            <a:endParaRPr lang="en-RU" sz="3200" u="sng">
              <a:solidFill>
                <a:schemeClr val="tx1"/>
              </a:solidFill>
              <a:latin typeface="+mj-lt"/>
            </a:endParaRPr>
          </a:p>
        </p:txBody>
      </p:sp>
      <p:sp>
        <p:nvSpPr>
          <p:cNvPr id="17" name="Rectangle 16">
            <a:extLst>
              <a:ext uri="{FF2B5EF4-FFF2-40B4-BE49-F238E27FC236}">
                <a16:creationId xmlns:a16="http://schemas.microsoft.com/office/drawing/2014/main" id="{00908956-2103-0A61-A7A0-EEAB1B4AC6CE}"/>
              </a:ext>
            </a:extLst>
          </p:cNvPr>
          <p:cNvSpPr/>
          <p:nvPr/>
        </p:nvSpPr>
        <p:spPr>
          <a:xfrm>
            <a:off x="2348169" y="1147991"/>
            <a:ext cx="5533089" cy="933589"/>
          </a:xfrm>
          <a:prstGeom prst="rect">
            <a:avLst/>
          </a:prstGeom>
        </p:spPr>
        <p:txBody>
          <a:bodyPr wrap="square" lIns="91440" tIns="45720" rIns="91440" bIns="45720" anchor="t">
            <a:spAutoFit/>
          </a:bodyPr>
          <a:lstStyle/>
          <a:p>
            <a:pPr>
              <a:spcAft>
                <a:spcPts val="800"/>
              </a:spcAft>
            </a:pPr>
            <a:r>
              <a:rPr lang="en-GB" sz="2400" b="1" dirty="0">
                <a:latin typeface="+mj-lt"/>
                <a:ea typeface="Calibri"/>
                <a:cs typeface="Times New Roman"/>
              </a:rPr>
              <a:t>Topic</a:t>
            </a:r>
            <a:r>
              <a:rPr lang="en-GB" sz="2400" dirty="0">
                <a:latin typeface="+mj-lt"/>
                <a:ea typeface="Calibri"/>
                <a:cs typeface="Times New Roman"/>
              </a:rPr>
              <a:t> – </a:t>
            </a:r>
            <a:r>
              <a:rPr lang="en-GB" sz="2000" b="1" dirty="0">
                <a:latin typeface="Calibri"/>
                <a:ea typeface="Calibri"/>
                <a:cs typeface="Calibri"/>
              </a:rPr>
              <a:t>Factors affecting Food Choice </a:t>
            </a:r>
          </a:p>
          <a:p>
            <a:pPr>
              <a:spcAft>
                <a:spcPts val="800"/>
              </a:spcAft>
            </a:pPr>
            <a:endParaRPr lang="en-GB" sz="2400">
              <a:solidFill>
                <a:srgbClr val="000000"/>
              </a:solidFill>
              <a:effectLst/>
              <a:latin typeface="+mj-lt"/>
              <a:ea typeface="Calibri"/>
              <a:cs typeface="Times New Roman" panose="02020603050405020304" pitchFamily="18" charset="0"/>
            </a:endParaRPr>
          </a:p>
        </p:txBody>
      </p:sp>
      <p:pic>
        <p:nvPicPr>
          <p:cNvPr id="18" name="Picture 17">
            <a:extLst>
              <a:ext uri="{FF2B5EF4-FFF2-40B4-BE49-F238E27FC236}">
                <a16:creationId xmlns:a16="http://schemas.microsoft.com/office/drawing/2014/main" id="{EED4E332-4F68-0A00-E89C-A3439178E7B4}"/>
              </a:ext>
            </a:extLst>
          </p:cNvPr>
          <p:cNvPicPr>
            <a:picLocks noChangeAspect="1"/>
          </p:cNvPicPr>
          <p:nvPr/>
        </p:nvPicPr>
        <p:blipFill>
          <a:blip r:embed="rId3"/>
          <a:stretch>
            <a:fillRect/>
          </a:stretch>
        </p:blipFill>
        <p:spPr>
          <a:xfrm>
            <a:off x="204167" y="157697"/>
            <a:ext cx="1033981" cy="983010"/>
          </a:xfrm>
          <a:prstGeom prst="rect">
            <a:avLst/>
          </a:prstGeom>
        </p:spPr>
      </p:pic>
      <p:sp>
        <p:nvSpPr>
          <p:cNvPr id="19" name="TextBox 18">
            <a:extLst>
              <a:ext uri="{FF2B5EF4-FFF2-40B4-BE49-F238E27FC236}">
                <a16:creationId xmlns:a16="http://schemas.microsoft.com/office/drawing/2014/main" id="{41B9D973-2D16-6924-F509-C36EDFB47086}"/>
              </a:ext>
            </a:extLst>
          </p:cNvPr>
          <p:cNvSpPr txBox="1"/>
          <p:nvPr/>
        </p:nvSpPr>
        <p:spPr>
          <a:xfrm>
            <a:off x="8822549" y="3047428"/>
            <a:ext cx="3262389" cy="369332"/>
          </a:xfrm>
          <a:prstGeom prst="rect">
            <a:avLst/>
          </a:prstGeom>
          <a:noFill/>
        </p:spPr>
        <p:txBody>
          <a:bodyPr wrap="square" lIns="91440" tIns="45720" rIns="91440" bIns="45720" rtlCol="0" anchor="t">
            <a:spAutoFit/>
          </a:bodyPr>
          <a:lstStyle/>
          <a:p>
            <a:r>
              <a:rPr lang="en-GB" b="1" dirty="0">
                <a:solidFill>
                  <a:schemeClr val="accent1"/>
                </a:solidFill>
                <a:latin typeface="+mj-lt"/>
                <a:ea typeface="Calibri"/>
                <a:cs typeface="Times New Roman"/>
              </a:rPr>
              <a:t>Year 9 Summer Half Term 1 </a:t>
            </a:r>
            <a:endParaRPr lang="en-RU" b="1" dirty="0">
              <a:solidFill>
                <a:schemeClr val="accent1"/>
              </a:solidFill>
              <a:latin typeface="+mj-lt"/>
              <a:ea typeface="Calibri"/>
              <a:cs typeface="Times New Roman"/>
            </a:endParaRPr>
          </a:p>
        </p:txBody>
      </p:sp>
      <p:sp>
        <p:nvSpPr>
          <p:cNvPr id="20" name="Rectangle 19">
            <a:extLst>
              <a:ext uri="{FF2B5EF4-FFF2-40B4-BE49-F238E27FC236}">
                <a16:creationId xmlns:a16="http://schemas.microsoft.com/office/drawing/2014/main" id="{CAF02A6C-3677-F2A7-FC34-C1F9BDC8AD54}"/>
              </a:ext>
            </a:extLst>
          </p:cNvPr>
          <p:cNvSpPr/>
          <p:nvPr/>
        </p:nvSpPr>
        <p:spPr>
          <a:xfrm>
            <a:off x="8997651" y="157223"/>
            <a:ext cx="3073591" cy="2108269"/>
          </a:xfrm>
          <a:prstGeom prst="rect">
            <a:avLst/>
          </a:prstGeom>
          <a:solidFill>
            <a:srgbClr val="00FF00"/>
          </a:solidFill>
        </p:spPr>
        <p:txBody>
          <a:bodyPr wrap="square" lIns="91440" tIns="45720" rIns="91440" bIns="45720" anchor="t">
            <a:spAutoFit/>
          </a:bodyPr>
          <a:lstStyle/>
          <a:p>
            <a:r>
              <a:rPr lang="en-GB" sz="2000" b="1" dirty="0">
                <a:latin typeface="+mj-lt"/>
                <a:cs typeface="Times New Roman"/>
              </a:rPr>
              <a:t>Vocabulary</a:t>
            </a:r>
            <a:r>
              <a:rPr lang="en-GB" sz="2000" b="1" spc="300" dirty="0">
                <a:latin typeface="+mj-lt"/>
                <a:cs typeface="Times New Roman"/>
              </a:rPr>
              <a:t>:</a:t>
            </a:r>
          </a:p>
          <a:p>
            <a:r>
              <a:rPr lang="en-GB" sz="2000" b="1" spc="300" dirty="0">
                <a:solidFill>
                  <a:srgbClr val="29543A"/>
                </a:solidFill>
                <a:latin typeface="Calibri"/>
                <a:cs typeface="Calibri"/>
              </a:rPr>
              <a:t>Coeliac disease</a:t>
            </a:r>
            <a:endParaRPr lang="en-GB">
              <a:solidFill>
                <a:srgbClr val="000000"/>
              </a:solidFill>
              <a:latin typeface="Trebuchet MS" panose="020B0603020202020204"/>
              <a:cs typeface="Calibri"/>
            </a:endParaRPr>
          </a:p>
          <a:p>
            <a:r>
              <a:rPr lang="en-GB" sz="2000" b="1" spc="300" dirty="0">
                <a:solidFill>
                  <a:srgbClr val="29543A"/>
                </a:solidFill>
                <a:latin typeface="Calibri"/>
                <a:ea typeface="Calibri"/>
                <a:cs typeface="Calibri"/>
              </a:rPr>
              <a:t>Organic Farming</a:t>
            </a:r>
          </a:p>
          <a:p>
            <a:r>
              <a:rPr lang="en-GB" sz="2000" b="1" spc="300" dirty="0">
                <a:solidFill>
                  <a:srgbClr val="29543A"/>
                </a:solidFill>
                <a:latin typeface="Calibri"/>
                <a:ea typeface="Calibri"/>
                <a:cs typeface="Calibri"/>
              </a:rPr>
              <a:t>Red Tractor</a:t>
            </a:r>
          </a:p>
          <a:p>
            <a:r>
              <a:rPr lang="en-GB" sz="2000" b="1" spc="300" dirty="0">
                <a:solidFill>
                  <a:srgbClr val="29543A"/>
                </a:solidFill>
                <a:latin typeface="Calibri"/>
                <a:ea typeface="Calibri"/>
                <a:cs typeface="Calibri"/>
              </a:rPr>
              <a:t>Lactose Intolerant</a:t>
            </a:r>
          </a:p>
          <a:p>
            <a:r>
              <a:rPr lang="en-GB" sz="2000" b="1" spc="300" dirty="0">
                <a:solidFill>
                  <a:srgbClr val="29543A"/>
                </a:solidFill>
                <a:latin typeface="Calibri"/>
                <a:ea typeface="Calibri"/>
                <a:cs typeface="Calibri"/>
              </a:rPr>
              <a:t>Ethical</a:t>
            </a:r>
          </a:p>
          <a:p>
            <a:endParaRPr lang="en-GB" sz="1100" b="1" spc="300">
              <a:latin typeface="Calibri Light"/>
              <a:ea typeface="Calibri Light"/>
              <a:cs typeface="Calibri Light"/>
            </a:endParaRPr>
          </a:p>
        </p:txBody>
      </p:sp>
      <p:sp>
        <p:nvSpPr>
          <p:cNvPr id="21" name="Rectangle 20">
            <a:extLst>
              <a:ext uri="{FF2B5EF4-FFF2-40B4-BE49-F238E27FC236}">
                <a16:creationId xmlns:a16="http://schemas.microsoft.com/office/drawing/2014/main" id="{DDCC86F1-B40F-3E7C-4705-44FB17B50F56}"/>
              </a:ext>
            </a:extLst>
          </p:cNvPr>
          <p:cNvSpPr/>
          <p:nvPr/>
        </p:nvSpPr>
        <p:spPr>
          <a:xfrm>
            <a:off x="9218390" y="3398191"/>
            <a:ext cx="2973610" cy="2893100"/>
          </a:xfrm>
          <a:prstGeom prst="rect">
            <a:avLst/>
          </a:prstGeom>
        </p:spPr>
        <p:txBody>
          <a:bodyPr wrap="square" lIns="91440" tIns="45720" rIns="91440" bIns="45720" anchor="t">
            <a:spAutoFit/>
          </a:bodyPr>
          <a:lstStyle/>
          <a:p>
            <a:r>
              <a:rPr lang="en-GB" sz="1100" b="0" i="0" u="none" strike="noStrike" baseline="0" dirty="0">
                <a:solidFill>
                  <a:srgbClr val="000000"/>
                </a:solidFill>
                <a:latin typeface="Calibri"/>
                <a:ea typeface="Calibri"/>
                <a:cs typeface="Calibri"/>
              </a:rPr>
              <a:t> </a:t>
            </a:r>
            <a:r>
              <a:rPr lang="en-GB" sz="1400" dirty="0">
                <a:solidFill>
                  <a:srgbClr val="000000"/>
                </a:solidFill>
                <a:latin typeface="Calibri"/>
                <a:ea typeface="Calibri"/>
                <a:cs typeface="Calibri"/>
              </a:rPr>
              <a:t>This half term the focus will be based on factors that affect consumer choice. Students will learn about the diversity of food culture and the importance of ethical food choices. Students will also learn about how medical conditions can affect consumer choice. Practically, students will learn about modifying recipes for specialist diets. The recipes include mixing and shaping patties for burgers and preparing bread dough for a pizza and creating toppings of their choice.</a:t>
            </a:r>
            <a:endParaRPr lang="en-US" dirty="0" err="1"/>
          </a:p>
        </p:txBody>
      </p:sp>
      <p:sp>
        <p:nvSpPr>
          <p:cNvPr id="22" name="Rectangle 21">
            <a:extLst>
              <a:ext uri="{FF2B5EF4-FFF2-40B4-BE49-F238E27FC236}">
                <a16:creationId xmlns:a16="http://schemas.microsoft.com/office/drawing/2014/main" id="{6EAD53E2-F084-F411-D597-27120963CF9C}"/>
              </a:ext>
            </a:extLst>
          </p:cNvPr>
          <p:cNvSpPr/>
          <p:nvPr/>
        </p:nvSpPr>
        <p:spPr>
          <a:xfrm>
            <a:off x="74758" y="4644472"/>
            <a:ext cx="3040854" cy="1277273"/>
          </a:xfrm>
          <a:prstGeom prst="rect">
            <a:avLst/>
          </a:prstGeom>
        </p:spPr>
        <p:txBody>
          <a:bodyPr wrap="square" lIns="91440" tIns="45720" rIns="91440" bIns="45720" anchor="t">
            <a:spAutoFit/>
          </a:bodyPr>
          <a:lstStyle/>
          <a:p>
            <a:r>
              <a:rPr lang="en-GB" sz="1100" b="1" dirty="0">
                <a:solidFill>
                  <a:prstClr val="black"/>
                </a:solidFill>
                <a:latin typeface="+mj-lt"/>
                <a:cs typeface="Times New Roman"/>
              </a:rPr>
              <a:t>TUDOR HABITS AND VALUES: This half term will cover many aspects of nutrition that will require you to be open to failure and feedback. You will take responsibility to modify recipes to challenge your skill level and self regulate when planning for practical lessons.</a:t>
            </a:r>
            <a:endParaRPr lang="en-GB" sz="1100" b="1" dirty="0">
              <a:solidFill>
                <a:prstClr val="black"/>
              </a:solidFill>
              <a:latin typeface="Trebuchet MS"/>
              <a:ea typeface="Calibri"/>
              <a:cs typeface="Times New Roman"/>
            </a:endParaRPr>
          </a:p>
        </p:txBody>
      </p:sp>
      <p:sp>
        <p:nvSpPr>
          <p:cNvPr id="23" name="TextBox 22">
            <a:extLst>
              <a:ext uri="{FF2B5EF4-FFF2-40B4-BE49-F238E27FC236}">
                <a16:creationId xmlns:a16="http://schemas.microsoft.com/office/drawing/2014/main" id="{885AA4AA-C73F-30B9-DBD9-1B2652A8DD31}"/>
              </a:ext>
            </a:extLst>
          </p:cNvPr>
          <p:cNvSpPr txBox="1"/>
          <p:nvPr/>
        </p:nvSpPr>
        <p:spPr>
          <a:xfrm>
            <a:off x="199890" y="1457227"/>
            <a:ext cx="1611904" cy="510778"/>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cs typeface="Calibri Light"/>
              </a:rPr>
              <a:t>Factors affecting food choice </a:t>
            </a:r>
            <a:endParaRPr lang="en-US" dirty="0"/>
          </a:p>
        </p:txBody>
      </p:sp>
      <p:sp>
        <p:nvSpPr>
          <p:cNvPr id="25" name="Rounded Rectangle 68">
            <a:extLst>
              <a:ext uri="{FF2B5EF4-FFF2-40B4-BE49-F238E27FC236}">
                <a16:creationId xmlns:a16="http://schemas.microsoft.com/office/drawing/2014/main" id="{6632CE02-6B14-7127-D2AB-3CB05A0BE878}"/>
              </a:ext>
            </a:extLst>
          </p:cNvPr>
          <p:cNvSpPr/>
          <p:nvPr/>
        </p:nvSpPr>
        <p:spPr>
          <a:xfrm rot="21270510">
            <a:off x="4411183" y="5365962"/>
            <a:ext cx="1658603" cy="581330"/>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solidFill>
                  <a:schemeClr val="tx1"/>
                </a:solidFill>
                <a:latin typeface="+mj-lt"/>
                <a:cs typeface="Calibri Light"/>
              </a:rPr>
              <a:t>Saving money when buying &amp; cooking food </a:t>
            </a:r>
            <a:endParaRPr lang="en-US" dirty="0">
              <a:solidFill>
                <a:schemeClr val="tx1"/>
              </a:solidFill>
            </a:endParaRPr>
          </a:p>
        </p:txBody>
      </p:sp>
      <p:sp>
        <p:nvSpPr>
          <p:cNvPr id="24" name="Oval 23">
            <a:extLst>
              <a:ext uri="{FF2B5EF4-FFF2-40B4-BE49-F238E27FC236}">
                <a16:creationId xmlns:a16="http://schemas.microsoft.com/office/drawing/2014/main" id="{2935B498-FF7C-D1BB-B638-C285C28B4EF0}"/>
              </a:ext>
            </a:extLst>
          </p:cNvPr>
          <p:cNvSpPr/>
          <p:nvPr/>
        </p:nvSpPr>
        <p:spPr>
          <a:xfrm>
            <a:off x="2500310" y="2930077"/>
            <a:ext cx="1609429" cy="1436308"/>
          </a:xfrm>
          <a:prstGeom prst="ellipse">
            <a:avLst/>
          </a:prstGeom>
          <a:solidFill>
            <a:srgbClr val="00FF00"/>
          </a:solidFill>
          <a:ln w="19050" cap="flat" cmpd="sng" algn="ctr">
            <a:solidFill>
              <a:schemeClr val="tx1"/>
            </a:solidFill>
            <a:prstDash val="solid"/>
            <a:miter lim="800000"/>
          </a:ln>
          <a:effectLst>
            <a:outerShdw blurRad="50800" dist="50800" dir="3840000" algn="tl" rotWithShape="0">
              <a:prstClr val="black">
                <a:alpha val="17000"/>
              </a:prstClr>
            </a:outerShdw>
          </a:effectLst>
        </p:spPr>
        <p:txBody>
          <a:bodyPr lIns="91440" tIns="45720" rIns="91440" bIns="45720" anchor="ctr"/>
          <a:lstStyle/>
          <a:p>
            <a:pPr algn="ctr"/>
            <a:r>
              <a:rPr lang="en-GB" sz="1400" b="1" dirty="0">
                <a:latin typeface="+mj-lt"/>
                <a:cs typeface="Calibri Light"/>
              </a:rPr>
              <a:t>Practical 2</a:t>
            </a:r>
            <a:endParaRPr lang="en-GB" sz="1400" dirty="0">
              <a:latin typeface="+mj-lt"/>
              <a:cs typeface="Calibri Light"/>
            </a:endParaRPr>
          </a:p>
          <a:p>
            <a:pPr algn="ctr"/>
            <a:r>
              <a:rPr lang="en-GB" sz="1400" dirty="0">
                <a:latin typeface="+mj-lt"/>
                <a:cs typeface="Calibri Light"/>
              </a:rPr>
              <a:t>Pepperoni Pizza </a:t>
            </a:r>
            <a:endParaRPr lang="en-GB" dirty="0"/>
          </a:p>
        </p:txBody>
      </p:sp>
    </p:spTree>
    <p:extLst>
      <p:ext uri="{BB962C8B-B14F-4D97-AF65-F5344CB8AC3E}">
        <p14:creationId xmlns:p14="http://schemas.microsoft.com/office/powerpoint/2010/main" val="2728402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7FRWY77KWDNN-826363275-3281646</_dlc_DocId>
    <_dlc_DocIdUrl xmlns="2c89865b-5e59-414f-9fcc-c21b058460e3">
      <Url>https://tudorgrangeacademiestrust.sharepoint.com/sites/TGA-SOL-STAFF-SHARED/_layouts/15/DocIdRedir.aspx?ID=7FRWY77KWDNN-826363275-3281646</Url>
      <Description>7FRWY77KWDNN-826363275-3281646</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DCA2B9A7-EE76-4310-B433-01CDE24285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0cf11c68-b8c2-433e-9de7-57cd4b2bfba8</vt:lpwstr>
  </property>
  <property fmtid="{D5CDD505-2E9C-101B-9397-08002B2CF9AE}" pid="4" name="MediaServiceImageTags">
    <vt:lpwstr/>
  </property>
</Properties>
</file>