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19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B36F8-B432-27D1-BF72-7C552F873D90}" v="2" dt="2024-04-22T11:55:06.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7B7219-0AB9-301C-F24C-F4250A7750A1}"/>
              </a:ext>
            </a:extLst>
          </p:cNvPr>
          <p:cNvGrpSpPr/>
          <p:nvPr/>
        </p:nvGrpSpPr>
        <p:grpSpPr>
          <a:xfrm>
            <a:off x="1778181" y="2125379"/>
            <a:ext cx="6679792" cy="4161755"/>
            <a:chOff x="-3495155" y="4582346"/>
            <a:chExt cx="6679792" cy="4161755"/>
          </a:xfrm>
        </p:grpSpPr>
        <p:grpSp>
          <p:nvGrpSpPr>
            <p:cNvPr id="5" name="Group 4">
              <a:extLst>
                <a:ext uri="{FF2B5EF4-FFF2-40B4-BE49-F238E27FC236}">
                  <a16:creationId xmlns:a16="http://schemas.microsoft.com/office/drawing/2014/main" id="{AAD8E92B-0B5B-2514-7408-74EE2EB559F5}"/>
                </a:ext>
              </a:extLst>
            </p:cNvPr>
            <p:cNvGrpSpPr/>
            <p:nvPr/>
          </p:nvGrpSpPr>
          <p:grpSpPr>
            <a:xfrm>
              <a:off x="-3495155" y="4582346"/>
              <a:ext cx="6679792" cy="4161755"/>
              <a:chOff x="-3579077" y="3185873"/>
              <a:chExt cx="6679792" cy="4161755"/>
            </a:xfrm>
          </p:grpSpPr>
          <p:pic>
            <p:nvPicPr>
              <p:cNvPr id="7" name="Picture 6">
                <a:extLst>
                  <a:ext uri="{FF2B5EF4-FFF2-40B4-BE49-F238E27FC236}">
                    <a16:creationId xmlns:a16="http://schemas.microsoft.com/office/drawing/2014/main" id="{22C63EE4-5E19-C31C-625A-95CE110A5BC6}"/>
                  </a:ext>
                </a:extLst>
              </p:cNvPr>
              <p:cNvPicPr>
                <a:picLocks noChangeAspect="1"/>
              </p:cNvPicPr>
              <p:nvPr/>
            </p:nvPicPr>
            <p:blipFill rotWithShape="1">
              <a:blip r:embed="rId2"/>
              <a:srcRect l="10067" r="23069"/>
              <a:stretch/>
            </p:blipFill>
            <p:spPr>
              <a:xfrm>
                <a:off x="-3579077" y="3281437"/>
                <a:ext cx="6679792" cy="4066191"/>
              </a:xfrm>
              <a:prstGeom prst="rect">
                <a:avLst/>
              </a:prstGeom>
            </p:spPr>
          </p:pic>
          <p:sp>
            <p:nvSpPr>
              <p:cNvPr id="8" name="Rounded Rectangle 68">
                <a:extLst>
                  <a:ext uri="{FF2B5EF4-FFF2-40B4-BE49-F238E27FC236}">
                    <a16:creationId xmlns:a16="http://schemas.microsoft.com/office/drawing/2014/main" id="{229B9333-A7C9-FCEE-48A7-B243EED63C13}"/>
                  </a:ext>
                </a:extLst>
              </p:cNvPr>
              <p:cNvSpPr/>
              <p:nvPr/>
            </p:nvSpPr>
            <p:spPr>
              <a:xfrm rot="21270510">
                <a:off x="-583844" y="6747743"/>
                <a:ext cx="1391409" cy="541746"/>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solidFill>
                      <a:schemeClr val="tx1"/>
                    </a:solidFill>
                    <a:latin typeface="+mj-lt"/>
                    <a:cs typeface="Calibri Light"/>
                  </a:rPr>
                  <a:t>Moist heat methods </a:t>
                </a:r>
                <a:endParaRPr lang="en-US" dirty="0">
                  <a:solidFill>
                    <a:schemeClr val="tx1"/>
                  </a:solidFill>
                </a:endParaRPr>
              </a:p>
            </p:txBody>
          </p:sp>
          <p:sp>
            <p:nvSpPr>
              <p:cNvPr id="9" name="TextBox 8">
                <a:extLst>
                  <a:ext uri="{FF2B5EF4-FFF2-40B4-BE49-F238E27FC236}">
                    <a16:creationId xmlns:a16="http://schemas.microsoft.com/office/drawing/2014/main" id="{0AC0735E-DCA3-5CD9-9011-BC40BC0D9D3C}"/>
                  </a:ext>
                </a:extLst>
              </p:cNvPr>
              <p:cNvSpPr txBox="1"/>
              <p:nvPr/>
            </p:nvSpPr>
            <p:spPr>
              <a:xfrm rot="427309">
                <a:off x="-1275293" y="5966725"/>
                <a:ext cx="1645318" cy="306467"/>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latin typeface="+mj-lt"/>
                    <a:cs typeface="Calibri Light"/>
                  </a:rPr>
                  <a:t>Dry heat methods </a:t>
                </a:r>
                <a:endParaRPr lang="en-US" dirty="0"/>
              </a:p>
            </p:txBody>
          </p:sp>
          <p:sp>
            <p:nvSpPr>
              <p:cNvPr id="10" name="Rounded Rectangle 68">
                <a:extLst>
                  <a:ext uri="{FF2B5EF4-FFF2-40B4-BE49-F238E27FC236}">
                    <a16:creationId xmlns:a16="http://schemas.microsoft.com/office/drawing/2014/main" id="{CB9D1794-050E-B096-AB58-FED4C806D85F}"/>
                  </a:ext>
                </a:extLst>
              </p:cNvPr>
              <p:cNvSpPr/>
              <p:nvPr/>
            </p:nvSpPr>
            <p:spPr>
              <a:xfrm rot="20826470">
                <a:off x="127314" y="4920496"/>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Methods of cooking food</a:t>
                </a:r>
                <a:endParaRPr lang="en-US" dirty="0">
                  <a:solidFill>
                    <a:schemeClr val="tx1"/>
                  </a:solidFill>
                </a:endParaRPr>
              </a:p>
            </p:txBody>
          </p:sp>
          <p:sp>
            <p:nvSpPr>
              <p:cNvPr id="11" name="Rounded Rectangle 68">
                <a:extLst>
                  <a:ext uri="{FF2B5EF4-FFF2-40B4-BE49-F238E27FC236}">
                    <a16:creationId xmlns:a16="http://schemas.microsoft.com/office/drawing/2014/main" id="{8EB2AEDB-864B-B735-5185-EB480C1BD161}"/>
                  </a:ext>
                </a:extLst>
              </p:cNvPr>
              <p:cNvSpPr/>
              <p:nvPr/>
            </p:nvSpPr>
            <p:spPr>
              <a:xfrm rot="160365">
                <a:off x="-139096" y="3359785"/>
                <a:ext cx="1281464" cy="530624"/>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Heat</a:t>
                </a:r>
                <a:r>
                  <a:rPr lang="en-GB" sz="1200" b="1" dirty="0">
                    <a:solidFill>
                      <a:schemeClr val="tx1"/>
                    </a:solidFill>
                    <a:latin typeface="Trebuchet MS"/>
                    <a:cs typeface="Calibri Light"/>
                  </a:rPr>
                  <a:t> transfer </a:t>
                </a:r>
                <a:endParaRPr lang="en-US" dirty="0">
                  <a:solidFill>
                    <a:schemeClr val="tx1"/>
                  </a:solidFill>
                </a:endParaRPr>
              </a:p>
            </p:txBody>
          </p:sp>
          <p:sp>
            <p:nvSpPr>
              <p:cNvPr id="12" name="TextBox 11">
                <a:extLst>
                  <a:ext uri="{FF2B5EF4-FFF2-40B4-BE49-F238E27FC236}">
                    <a16:creationId xmlns:a16="http://schemas.microsoft.com/office/drawing/2014/main" id="{EFB17124-B3EE-3787-5E37-3AFEA7FB3F5C}"/>
                  </a:ext>
                </a:extLst>
              </p:cNvPr>
              <p:cNvSpPr txBox="1"/>
              <p:nvPr/>
            </p:nvSpPr>
            <p:spPr>
              <a:xfrm>
                <a:off x="-2859658" y="3185873"/>
                <a:ext cx="1439547"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latin typeface="+mj-lt"/>
                    <a:cs typeface="Calibri Light"/>
                  </a:rPr>
                  <a:t>Reasons why we cook food </a:t>
                </a:r>
                <a:endParaRPr lang="en-US" dirty="0"/>
              </a:p>
            </p:txBody>
          </p:sp>
          <p:sp>
            <p:nvSpPr>
              <p:cNvPr id="13" name="Rounded Rectangle 68">
                <a:extLst>
                  <a:ext uri="{FF2B5EF4-FFF2-40B4-BE49-F238E27FC236}">
                    <a16:creationId xmlns:a16="http://schemas.microsoft.com/office/drawing/2014/main" id="{63B047F8-18CA-A37E-116A-93505A912F9B}"/>
                  </a:ext>
                </a:extLst>
              </p:cNvPr>
              <p:cNvSpPr/>
              <p:nvPr/>
            </p:nvSpPr>
            <p:spPr>
              <a:xfrm>
                <a:off x="-3168669" y="4720258"/>
                <a:ext cx="1214380" cy="537073"/>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dirty="0">
                    <a:solidFill>
                      <a:schemeClr val="tx1"/>
                    </a:solidFill>
                    <a:latin typeface="+mj-lt"/>
                    <a:cs typeface="Calibri Light"/>
                  </a:rPr>
                  <a:t>Radiation </a:t>
                </a:r>
                <a:endParaRPr lang="en-US" dirty="0">
                  <a:solidFill>
                    <a:schemeClr val="tx1"/>
                  </a:solidFill>
                </a:endParaRPr>
              </a:p>
            </p:txBody>
          </p:sp>
          <p:sp>
            <p:nvSpPr>
              <p:cNvPr id="14" name="Oval 13">
                <a:extLst>
                  <a:ext uri="{FF2B5EF4-FFF2-40B4-BE49-F238E27FC236}">
                    <a16:creationId xmlns:a16="http://schemas.microsoft.com/office/drawing/2014/main" id="{7CA6B853-D8CC-7D42-B770-C118C8A0D469}"/>
                  </a:ext>
                </a:extLst>
              </p:cNvPr>
              <p:cNvSpPr/>
              <p:nvPr/>
            </p:nvSpPr>
            <p:spPr>
              <a:xfrm>
                <a:off x="-1663478" y="3719418"/>
                <a:ext cx="1421404" cy="1277971"/>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dirty="0">
                    <a:latin typeface="+mj-lt"/>
                    <a:cs typeface="Calibri Light"/>
                  </a:rPr>
                  <a:t>Practical 1</a:t>
                </a:r>
                <a:r>
                  <a:rPr lang="en-GB" sz="1400" dirty="0">
                    <a:latin typeface="+mj-lt"/>
                    <a:cs typeface="Calibri Light"/>
                  </a:rPr>
                  <a:t> </a:t>
                </a:r>
              </a:p>
              <a:p>
                <a:pPr algn="ctr"/>
                <a:r>
                  <a:rPr lang="en-GB" sz="1400" dirty="0">
                    <a:latin typeface="+mj-lt"/>
                    <a:cs typeface="Calibri Light"/>
                  </a:rPr>
                  <a:t>Swiss Roll</a:t>
                </a:r>
                <a:endParaRPr lang="en-GB" dirty="0"/>
              </a:p>
            </p:txBody>
          </p:sp>
        </p:grpSp>
        <p:sp>
          <p:nvSpPr>
            <p:cNvPr id="6" name="Rounded Rectangle 68">
              <a:extLst>
                <a:ext uri="{FF2B5EF4-FFF2-40B4-BE49-F238E27FC236}">
                  <a16:creationId xmlns:a16="http://schemas.microsoft.com/office/drawing/2014/main" id="{F2DCD787-BF03-1A88-95E7-4DD38FBAEC1C}"/>
                </a:ext>
              </a:extLst>
            </p:cNvPr>
            <p:cNvSpPr/>
            <p:nvPr/>
          </p:nvSpPr>
          <p:spPr>
            <a:xfrm>
              <a:off x="1642185" y="4900971"/>
              <a:ext cx="1139585" cy="613944"/>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Convection </a:t>
              </a:r>
              <a:endParaRPr lang="en-US" dirty="0">
                <a:solidFill>
                  <a:schemeClr val="tx1"/>
                </a:solidFill>
              </a:endParaRPr>
            </a:p>
          </p:txBody>
        </p:sp>
      </p:grpSp>
      <p:sp>
        <p:nvSpPr>
          <p:cNvPr id="15" name="TextBox 14">
            <a:extLst>
              <a:ext uri="{FF2B5EF4-FFF2-40B4-BE49-F238E27FC236}">
                <a16:creationId xmlns:a16="http://schemas.microsoft.com/office/drawing/2014/main" id="{0B2D1B29-BE2E-AAAB-C66A-7DFFE9032BF2}"/>
              </a:ext>
            </a:extLst>
          </p:cNvPr>
          <p:cNvSpPr txBox="1"/>
          <p:nvPr/>
        </p:nvSpPr>
        <p:spPr>
          <a:xfrm>
            <a:off x="3846955" y="-28757"/>
            <a:ext cx="4129657" cy="707886"/>
          </a:xfrm>
          <a:prstGeom prst="rect">
            <a:avLst/>
          </a:prstGeom>
          <a:noFill/>
        </p:spPr>
        <p:txBody>
          <a:bodyPr wrap="none" rtlCol="0">
            <a:spAutoFit/>
          </a:bodyPr>
          <a:lstStyle/>
          <a:p>
            <a:r>
              <a:rPr lang="en-GB" sz="4000" b="1">
                <a:latin typeface="Britannic Bold" panose="020B0903060703020204" pitchFamily="34" charset="0"/>
              </a:rPr>
              <a:t>Learning Journey</a:t>
            </a:r>
          </a:p>
        </p:txBody>
      </p:sp>
      <p:sp>
        <p:nvSpPr>
          <p:cNvPr id="16" name="Rectangle 15">
            <a:extLst>
              <a:ext uri="{FF2B5EF4-FFF2-40B4-BE49-F238E27FC236}">
                <a16:creationId xmlns:a16="http://schemas.microsoft.com/office/drawing/2014/main" id="{1EF2E8F1-A5F4-B37A-C0D2-905BAA901E0C}"/>
              </a:ext>
            </a:extLst>
          </p:cNvPr>
          <p:cNvSpPr/>
          <p:nvPr/>
        </p:nvSpPr>
        <p:spPr>
          <a:xfrm>
            <a:off x="3939365" y="646249"/>
            <a:ext cx="3944835" cy="5297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u="sng">
                <a:solidFill>
                  <a:schemeClr val="tx1"/>
                </a:solidFill>
                <a:latin typeface="+mj-lt"/>
              </a:rPr>
              <a:t>HEALTHY LIVING</a:t>
            </a:r>
            <a:endParaRPr lang="en-RU" sz="3200" u="sng">
              <a:solidFill>
                <a:schemeClr val="tx1"/>
              </a:solidFill>
              <a:latin typeface="+mj-lt"/>
            </a:endParaRPr>
          </a:p>
        </p:txBody>
      </p:sp>
      <p:sp>
        <p:nvSpPr>
          <p:cNvPr id="17" name="Rectangle 16">
            <a:extLst>
              <a:ext uri="{FF2B5EF4-FFF2-40B4-BE49-F238E27FC236}">
                <a16:creationId xmlns:a16="http://schemas.microsoft.com/office/drawing/2014/main" id="{00908956-2103-0A61-A7A0-EEAB1B4AC6CE}"/>
              </a:ext>
            </a:extLst>
          </p:cNvPr>
          <p:cNvSpPr/>
          <p:nvPr/>
        </p:nvSpPr>
        <p:spPr>
          <a:xfrm>
            <a:off x="2348169" y="1147991"/>
            <a:ext cx="5533089" cy="933589"/>
          </a:xfrm>
          <a:prstGeom prst="rect">
            <a:avLst/>
          </a:prstGeom>
        </p:spPr>
        <p:txBody>
          <a:bodyPr wrap="square" lIns="91440" tIns="45720" rIns="91440" bIns="45720" anchor="t">
            <a:spAutoFit/>
          </a:bodyPr>
          <a:lstStyle/>
          <a:p>
            <a:pPr>
              <a:spcAft>
                <a:spcPts val="800"/>
              </a:spcAft>
            </a:pPr>
            <a:r>
              <a:rPr lang="en-GB" sz="2400" b="1" dirty="0">
                <a:latin typeface="+mj-lt"/>
                <a:ea typeface="Calibri"/>
                <a:cs typeface="Times New Roman"/>
              </a:rPr>
              <a:t>Topic</a:t>
            </a:r>
            <a:r>
              <a:rPr lang="en-GB" sz="2400" dirty="0">
                <a:latin typeface="+mj-lt"/>
                <a:ea typeface="Calibri"/>
                <a:cs typeface="Times New Roman"/>
              </a:rPr>
              <a:t> – </a:t>
            </a:r>
            <a:r>
              <a:rPr lang="en-GB" sz="2000" b="1" dirty="0">
                <a:latin typeface="Calibri"/>
                <a:ea typeface="Calibri"/>
                <a:cs typeface="Calibri"/>
              </a:rPr>
              <a:t>COOKING METHODS &amp; HEAT TRANSFER </a:t>
            </a:r>
          </a:p>
          <a:p>
            <a:pPr>
              <a:spcAft>
                <a:spcPts val="800"/>
              </a:spcAft>
            </a:pPr>
            <a:endParaRPr lang="en-GB" sz="2400">
              <a:solidFill>
                <a:srgbClr val="000000"/>
              </a:solidFill>
              <a:effectLst/>
              <a:latin typeface="+mj-lt"/>
              <a:ea typeface="Calibri"/>
              <a:cs typeface="Times New Roman" panose="02020603050405020304" pitchFamily="18" charset="0"/>
            </a:endParaRPr>
          </a:p>
        </p:txBody>
      </p:sp>
      <p:pic>
        <p:nvPicPr>
          <p:cNvPr id="18" name="Picture 17">
            <a:extLst>
              <a:ext uri="{FF2B5EF4-FFF2-40B4-BE49-F238E27FC236}">
                <a16:creationId xmlns:a16="http://schemas.microsoft.com/office/drawing/2014/main" id="{EED4E332-4F68-0A00-E89C-A3439178E7B4}"/>
              </a:ext>
            </a:extLst>
          </p:cNvPr>
          <p:cNvPicPr>
            <a:picLocks noChangeAspect="1"/>
          </p:cNvPicPr>
          <p:nvPr/>
        </p:nvPicPr>
        <p:blipFill>
          <a:blip r:embed="rId3"/>
          <a:stretch>
            <a:fillRect/>
          </a:stretch>
        </p:blipFill>
        <p:spPr>
          <a:xfrm>
            <a:off x="204167" y="157697"/>
            <a:ext cx="1033981" cy="983010"/>
          </a:xfrm>
          <a:prstGeom prst="rect">
            <a:avLst/>
          </a:prstGeom>
        </p:spPr>
      </p:pic>
      <p:sp>
        <p:nvSpPr>
          <p:cNvPr id="19" name="TextBox 18">
            <a:extLst>
              <a:ext uri="{FF2B5EF4-FFF2-40B4-BE49-F238E27FC236}">
                <a16:creationId xmlns:a16="http://schemas.microsoft.com/office/drawing/2014/main" id="{41B9D973-2D16-6924-F509-C36EDFB47086}"/>
              </a:ext>
            </a:extLst>
          </p:cNvPr>
          <p:cNvSpPr txBox="1"/>
          <p:nvPr/>
        </p:nvSpPr>
        <p:spPr>
          <a:xfrm>
            <a:off x="9396523" y="3047428"/>
            <a:ext cx="2401428" cy="369332"/>
          </a:xfrm>
          <a:prstGeom prst="rect">
            <a:avLst/>
          </a:prstGeom>
          <a:noFill/>
        </p:spPr>
        <p:txBody>
          <a:bodyPr wrap="square" lIns="91440" tIns="45720" rIns="91440" bIns="45720" rtlCol="0" anchor="t">
            <a:spAutoFit/>
          </a:bodyPr>
          <a:lstStyle/>
          <a:p>
            <a:r>
              <a:rPr lang="en-GB" b="1" dirty="0">
                <a:solidFill>
                  <a:schemeClr val="accent1"/>
                </a:solidFill>
                <a:latin typeface="+mj-lt"/>
                <a:ea typeface="Calibri"/>
                <a:cs typeface="Times New Roman"/>
              </a:rPr>
              <a:t>Year 9 Spring Term 2</a:t>
            </a:r>
            <a:endParaRPr lang="en-RU" b="1" dirty="0">
              <a:solidFill>
                <a:schemeClr val="accent1"/>
              </a:solidFill>
              <a:latin typeface="+mj-lt"/>
              <a:ea typeface="Calibri"/>
              <a:cs typeface="Times New Roman"/>
            </a:endParaRPr>
          </a:p>
        </p:txBody>
      </p:sp>
      <p:sp>
        <p:nvSpPr>
          <p:cNvPr id="20" name="Rectangle 19">
            <a:extLst>
              <a:ext uri="{FF2B5EF4-FFF2-40B4-BE49-F238E27FC236}">
                <a16:creationId xmlns:a16="http://schemas.microsoft.com/office/drawing/2014/main" id="{CAF02A6C-3677-F2A7-FC34-C1F9BDC8AD54}"/>
              </a:ext>
            </a:extLst>
          </p:cNvPr>
          <p:cNvSpPr/>
          <p:nvPr/>
        </p:nvSpPr>
        <p:spPr>
          <a:xfrm>
            <a:off x="9670586" y="216599"/>
            <a:ext cx="2400656" cy="2416046"/>
          </a:xfrm>
          <a:prstGeom prst="rect">
            <a:avLst/>
          </a:prstGeom>
          <a:solidFill>
            <a:srgbClr val="00FF00"/>
          </a:solidFill>
        </p:spPr>
        <p:txBody>
          <a:bodyPr wrap="square" lIns="91440" tIns="45720" rIns="91440" bIns="45720" anchor="t">
            <a:spAutoFit/>
          </a:bodyPr>
          <a:lstStyle/>
          <a:p>
            <a:r>
              <a:rPr lang="en-GB" sz="2000" b="1">
                <a:latin typeface="+mj-lt"/>
                <a:cs typeface="Times New Roman" panose="02020603050405020304" pitchFamily="18" charset="0"/>
              </a:rPr>
              <a:t>Vocabulary</a:t>
            </a:r>
            <a:r>
              <a:rPr lang="en-GB" sz="2000" b="1" spc="300">
                <a:latin typeface="+mj-lt"/>
                <a:cs typeface="Times New Roman" panose="02020603050405020304" pitchFamily="18" charset="0"/>
              </a:rPr>
              <a:t>:</a:t>
            </a:r>
          </a:p>
          <a:p>
            <a:r>
              <a:rPr lang="en-GB" sz="2000" b="1" spc="300">
                <a:solidFill>
                  <a:srgbClr val="29543A"/>
                </a:solidFill>
                <a:latin typeface="Calibri"/>
                <a:cs typeface="Calibri"/>
              </a:rPr>
              <a:t>Conduction</a:t>
            </a:r>
            <a:endParaRPr lang="en-GB"/>
          </a:p>
          <a:p>
            <a:r>
              <a:rPr lang="en-GB" sz="2000" b="1" spc="300">
                <a:solidFill>
                  <a:srgbClr val="29543A"/>
                </a:solidFill>
                <a:latin typeface="Calibri"/>
                <a:ea typeface="Calibri"/>
                <a:cs typeface="Calibri"/>
              </a:rPr>
              <a:t>Convection</a:t>
            </a:r>
            <a:endParaRPr lang="en-GB" sz="2000" b="1" spc="300" dirty="0">
              <a:solidFill>
                <a:srgbClr val="29543A"/>
              </a:solidFill>
              <a:latin typeface="Calibri"/>
              <a:ea typeface="Calibri"/>
              <a:cs typeface="Calibri"/>
            </a:endParaRPr>
          </a:p>
          <a:p>
            <a:r>
              <a:rPr lang="en-GB" sz="2000" b="1" spc="300">
                <a:solidFill>
                  <a:srgbClr val="29543A"/>
                </a:solidFill>
                <a:latin typeface="Calibri"/>
                <a:ea typeface="Calibri"/>
                <a:cs typeface="Calibri"/>
              </a:rPr>
              <a:t>Radiation</a:t>
            </a:r>
            <a:endParaRPr lang="en-GB" sz="2000" b="1" spc="300" dirty="0">
              <a:solidFill>
                <a:srgbClr val="29543A"/>
              </a:solidFill>
              <a:latin typeface="Calibri"/>
              <a:ea typeface="Calibri"/>
              <a:cs typeface="Calibri"/>
            </a:endParaRPr>
          </a:p>
          <a:p>
            <a:r>
              <a:rPr lang="en-GB" sz="2000" b="1" spc="300">
                <a:solidFill>
                  <a:srgbClr val="29543A"/>
                </a:solidFill>
                <a:latin typeface="Calibri"/>
                <a:ea typeface="Calibri"/>
                <a:cs typeface="Calibri"/>
              </a:rPr>
              <a:t>Sous Vide</a:t>
            </a:r>
            <a:endParaRPr lang="en-GB" sz="2000" b="1" spc="300" dirty="0">
              <a:solidFill>
                <a:srgbClr val="29543A"/>
              </a:solidFill>
              <a:latin typeface="Calibri"/>
              <a:ea typeface="Calibri"/>
              <a:cs typeface="Calibri"/>
            </a:endParaRPr>
          </a:p>
          <a:p>
            <a:r>
              <a:rPr lang="en-GB" sz="2000" b="1" spc="300">
                <a:solidFill>
                  <a:srgbClr val="29543A"/>
                </a:solidFill>
                <a:latin typeface="Calibri"/>
                <a:ea typeface="Calibri"/>
                <a:cs typeface="Calibri"/>
              </a:rPr>
              <a:t>Braising</a:t>
            </a:r>
            <a:endParaRPr lang="en-GB" sz="2000" b="1" spc="300" dirty="0">
              <a:solidFill>
                <a:srgbClr val="29543A"/>
              </a:solidFill>
              <a:latin typeface="Calibri"/>
              <a:ea typeface="Calibri"/>
              <a:cs typeface="Calibri"/>
            </a:endParaRPr>
          </a:p>
          <a:p>
            <a:r>
              <a:rPr lang="en-GB" sz="2000" b="1" spc="300">
                <a:solidFill>
                  <a:srgbClr val="29543A"/>
                </a:solidFill>
                <a:latin typeface="Calibri"/>
                <a:ea typeface="Calibri"/>
                <a:cs typeface="Calibri"/>
              </a:rPr>
              <a:t>Aeration</a:t>
            </a:r>
            <a:endParaRPr lang="en-GB" sz="2000" b="1" spc="300" dirty="0">
              <a:solidFill>
                <a:srgbClr val="29543A"/>
              </a:solidFill>
              <a:latin typeface="Calibri"/>
              <a:ea typeface="Calibri"/>
              <a:cs typeface="Calibri"/>
            </a:endParaRPr>
          </a:p>
          <a:p>
            <a:endParaRPr lang="en-GB" sz="1100" b="1" spc="300">
              <a:latin typeface="Calibri Light"/>
              <a:ea typeface="Calibri Light"/>
              <a:cs typeface="Calibri Light"/>
            </a:endParaRPr>
          </a:p>
        </p:txBody>
      </p:sp>
      <p:sp>
        <p:nvSpPr>
          <p:cNvPr id="21" name="Rectangle 20">
            <a:extLst>
              <a:ext uri="{FF2B5EF4-FFF2-40B4-BE49-F238E27FC236}">
                <a16:creationId xmlns:a16="http://schemas.microsoft.com/office/drawing/2014/main" id="{DDCC86F1-B40F-3E7C-4705-44FB17B50F56}"/>
              </a:ext>
            </a:extLst>
          </p:cNvPr>
          <p:cNvSpPr/>
          <p:nvPr/>
        </p:nvSpPr>
        <p:spPr>
          <a:xfrm>
            <a:off x="9218390" y="3398191"/>
            <a:ext cx="2973610" cy="3108543"/>
          </a:xfrm>
          <a:prstGeom prst="rect">
            <a:avLst/>
          </a:prstGeom>
        </p:spPr>
        <p:txBody>
          <a:bodyPr wrap="square" lIns="91440" tIns="45720" rIns="91440" bIns="45720" anchor="t">
            <a:spAutoFit/>
          </a:bodyPr>
          <a:lstStyle/>
          <a:p>
            <a:r>
              <a:rPr lang="en-GB" sz="1100" b="0" i="0" u="none" strike="noStrike" baseline="0" dirty="0">
                <a:solidFill>
                  <a:srgbClr val="000000"/>
                </a:solidFill>
                <a:latin typeface="Calibri"/>
                <a:ea typeface="Calibri"/>
                <a:cs typeface="Calibri"/>
              </a:rPr>
              <a:t> </a:t>
            </a:r>
            <a:r>
              <a:rPr lang="en-GB" sz="1400" b="0" i="0" dirty="0">
                <a:solidFill>
                  <a:srgbClr val="000000"/>
                </a:solidFill>
                <a:latin typeface="Calibri"/>
                <a:ea typeface="Calibri"/>
                <a:cs typeface="Calibri"/>
              </a:rPr>
              <a:t>​</a:t>
            </a:r>
            <a:r>
              <a:rPr lang="en-GB" sz="1400" dirty="0">
                <a:solidFill>
                  <a:srgbClr val="000000"/>
                </a:solidFill>
                <a:latin typeface="Calibri"/>
                <a:ea typeface="Calibri"/>
                <a:cs typeface="Calibri"/>
              </a:rPr>
              <a:t>This half term the focus will be on heat transfer and methods of cooking. Students will discover a range of cooking methods and learn which foods are suited to different cooking methods. They will also learn how certain cooking methods can have health benefits and others can have a detrimental effect on their health. Practically, students will learn about raising agents, namely the mechanical raising agent when trapping air when making a Swiss Roll.</a:t>
            </a:r>
          </a:p>
          <a:p>
            <a:endParaRPr lang="en-GB" sz="1400" dirty="0">
              <a:solidFill>
                <a:srgbClr val="000000"/>
              </a:solidFill>
              <a:effectLst/>
              <a:latin typeface="Calibri"/>
              <a:ea typeface="Calibri" panose="020F0502020204030204" pitchFamily="34" charset="0"/>
              <a:cs typeface="Calibri"/>
            </a:endParaRPr>
          </a:p>
        </p:txBody>
      </p:sp>
      <p:sp>
        <p:nvSpPr>
          <p:cNvPr id="22" name="Rectangle 21">
            <a:extLst>
              <a:ext uri="{FF2B5EF4-FFF2-40B4-BE49-F238E27FC236}">
                <a16:creationId xmlns:a16="http://schemas.microsoft.com/office/drawing/2014/main" id="{6EAD53E2-F084-F411-D597-27120963CF9C}"/>
              </a:ext>
            </a:extLst>
          </p:cNvPr>
          <p:cNvSpPr/>
          <p:nvPr/>
        </p:nvSpPr>
        <p:spPr>
          <a:xfrm>
            <a:off x="74758" y="4644472"/>
            <a:ext cx="3040854" cy="1277273"/>
          </a:xfrm>
          <a:prstGeom prst="rect">
            <a:avLst/>
          </a:prstGeom>
        </p:spPr>
        <p:txBody>
          <a:bodyPr wrap="square" lIns="91440" tIns="45720" rIns="91440" bIns="45720" anchor="t">
            <a:spAutoFit/>
          </a:bodyPr>
          <a:lstStyle/>
          <a:p>
            <a:r>
              <a:rPr lang="en-GB" sz="1100" b="1" dirty="0">
                <a:solidFill>
                  <a:prstClr val="black"/>
                </a:solidFill>
                <a:latin typeface="+mj-lt"/>
                <a:cs typeface="Times New Roman"/>
              </a:rPr>
              <a:t>TUDOR HABITS AND VALUES: This half term will focus on different cooking methods. Students will have to demonstrate grit and resilience due to the high volume of content that will be covered. Practically, students will be challenged further when making a </a:t>
            </a:r>
            <a:r>
              <a:rPr lang="en-GB" sz="1100" b="1" dirty="0" err="1">
                <a:solidFill>
                  <a:prstClr val="black"/>
                </a:solidFill>
                <a:latin typeface="+mj-lt"/>
                <a:cs typeface="Times New Roman"/>
              </a:rPr>
              <a:t>swiss</a:t>
            </a:r>
            <a:r>
              <a:rPr lang="en-GB" sz="1100" b="1">
                <a:solidFill>
                  <a:prstClr val="black"/>
                </a:solidFill>
                <a:latin typeface="+mj-lt"/>
                <a:cs typeface="Times New Roman"/>
              </a:rPr>
              <a:t> roll with crème anglaise.</a:t>
            </a:r>
            <a:endParaRPr lang="en-GB" sz="1100" b="1" dirty="0">
              <a:solidFill>
                <a:prstClr val="black"/>
              </a:solidFill>
              <a:latin typeface="Trebuchet MS"/>
              <a:ea typeface="Calibri"/>
              <a:cs typeface="Times New Roman"/>
            </a:endParaRPr>
          </a:p>
        </p:txBody>
      </p:sp>
      <p:sp>
        <p:nvSpPr>
          <p:cNvPr id="3" name="Rounded Rectangle 68">
            <a:extLst>
              <a:ext uri="{FF2B5EF4-FFF2-40B4-BE49-F238E27FC236}">
                <a16:creationId xmlns:a16="http://schemas.microsoft.com/office/drawing/2014/main" id="{8FE2FD29-62C6-4FA7-BADE-297B360E94DC}"/>
              </a:ext>
            </a:extLst>
          </p:cNvPr>
          <p:cNvSpPr/>
          <p:nvPr/>
        </p:nvSpPr>
        <p:spPr>
          <a:xfrm rot="20826470">
            <a:off x="5486437" y="3174823"/>
            <a:ext cx="1191856" cy="492151"/>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Conduction </a:t>
            </a:r>
            <a:endParaRPr lang="en-US" dirty="0"/>
          </a:p>
        </p:txBody>
      </p:sp>
      <p:sp>
        <p:nvSpPr>
          <p:cNvPr id="23" name="TextBox 22">
            <a:extLst>
              <a:ext uri="{FF2B5EF4-FFF2-40B4-BE49-F238E27FC236}">
                <a16:creationId xmlns:a16="http://schemas.microsoft.com/office/drawing/2014/main" id="{885AA4AA-C73F-30B9-DBD9-1B2652A8DD31}"/>
              </a:ext>
            </a:extLst>
          </p:cNvPr>
          <p:cNvSpPr txBox="1"/>
          <p:nvPr/>
        </p:nvSpPr>
        <p:spPr>
          <a:xfrm>
            <a:off x="209786" y="1615565"/>
            <a:ext cx="1611904"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dirty="0">
                <a:cs typeface="Calibri Light"/>
              </a:rPr>
              <a:t>Cooking methods &amp; heat transfer </a:t>
            </a:r>
          </a:p>
        </p:txBody>
      </p:sp>
      <p:sp>
        <p:nvSpPr>
          <p:cNvPr id="25" name="Rounded Rectangle 68">
            <a:extLst>
              <a:ext uri="{FF2B5EF4-FFF2-40B4-BE49-F238E27FC236}">
                <a16:creationId xmlns:a16="http://schemas.microsoft.com/office/drawing/2014/main" id="{6632CE02-6B14-7127-D2AB-3CB05A0BE878}"/>
              </a:ext>
            </a:extLst>
          </p:cNvPr>
          <p:cNvSpPr/>
          <p:nvPr/>
        </p:nvSpPr>
        <p:spPr>
          <a:xfrm rot="21270510">
            <a:off x="6858028" y="5685435"/>
            <a:ext cx="1391409" cy="541746"/>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dirty="0">
                <a:solidFill>
                  <a:schemeClr val="tx1"/>
                </a:solidFill>
                <a:latin typeface="+mj-lt"/>
                <a:cs typeface="Calibri Light"/>
              </a:rPr>
              <a:t>Frying heat methods </a:t>
            </a:r>
            <a:endParaRPr lang="en-US" dirty="0">
              <a:solidFill>
                <a:schemeClr val="tx1"/>
              </a:solidFill>
            </a:endParaRPr>
          </a:p>
        </p:txBody>
      </p:sp>
    </p:spTree>
    <p:extLst>
      <p:ext uri="{BB962C8B-B14F-4D97-AF65-F5344CB8AC3E}">
        <p14:creationId xmlns:p14="http://schemas.microsoft.com/office/powerpoint/2010/main" val="2728402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7FRWY77KWDNN-826363275-3281642</_dlc_DocId>
    <_dlc_DocIdUrl xmlns="2c89865b-5e59-414f-9fcc-c21b058460e3">
      <Url>https://tudorgrangeacademiestrust.sharepoint.com/sites/TGA-SOL-STAFF-SHARED/_layouts/15/DocIdRedir.aspx?ID=7FRWY77KWDNN-826363275-3281642</Url>
      <Description>7FRWY77KWDNN-826363275-3281642</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C879B013-E269-4C62-BF40-7C001ECB5D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6e8c5cbf-e7f6-4e71-b000-449d3b2cbf4c</vt:lpwstr>
  </property>
  <property fmtid="{D5CDD505-2E9C-101B-9397-08002B2CF9AE}" pid="4" name="MediaServiceImageTags">
    <vt:lpwstr/>
  </property>
</Properties>
</file>