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819" r:id="rId6"/>
  </p:sldMasterIdLst>
  <p:sldIdLst>
    <p:sldId id="1989"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0C7584-7200-D40E-6A79-267CF624CE6A}" v="2" dt="2024-04-22T11:49:44.4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61" d="100"/>
          <a:sy n="161" d="100"/>
        </p:scale>
        <p:origin x="15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52A53-444B-D74D-1556-411B8C5743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FA3C449-643E-1DB0-283A-C62EB3309C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496B2A7-A262-773D-7C0B-F22FDC58F7C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C7C9FEF2-554F-F8F5-8CC3-ABB0A64E04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581E29-368A-444D-F941-428D35D6D5FA}"/>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16216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B9F49-6AF6-B499-F1E9-12C4543CCA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B4F931-487D-A5A2-AF16-46E0FC4B83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CA0686-2966-2101-3468-6C1542B7ED7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BAF1E1E-330E-A502-3825-316EA485BA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80AB13-BF7C-E0FF-7F32-EF6A18B00C6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396337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31871-4C5D-BC17-C5C0-48E11B9D9A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DD0D612-D979-A5B6-A0D3-9F932015C4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42B2E6-D1DC-227E-BC46-68B3ADEB0CBD}"/>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75187555-84F2-AC9D-B950-E6DA71CAD5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7B3C98-2E1D-F2E9-7437-523CF651E70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57764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59A20-5664-F507-8A3D-CF8FE38F979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EF8F75C-FB4A-786B-5F59-63CD13B068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9BD4850-23F0-7E54-2D84-BD5C84A6AC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5755B4B-0B00-ADA2-9C64-72755E89C422}"/>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45DB1B22-9544-66F2-B1A0-187A3C0FB0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92703E-DC22-4A48-7F5B-356CD0ABF44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22144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2DADA-34D5-71F1-3F00-A1F584AC660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F4DFA1A-5D3B-2B26-9A6A-2E122F05F4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BFA2E7-DC27-4FE6-4FCF-EF0A418D9B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56907C2-6E8B-2D37-07F2-18862A5926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78FD6B-8F27-86F8-3A54-438201B31D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8543868-11FC-529C-927B-FF5AC044721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8" name="Footer Placeholder 7">
            <a:extLst>
              <a:ext uri="{FF2B5EF4-FFF2-40B4-BE49-F238E27FC236}">
                <a16:creationId xmlns:a16="http://schemas.microsoft.com/office/drawing/2014/main" id="{6D0ADF41-5018-1144-47F7-5330C6AD075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43B0CE1-0676-22D2-58E4-79F825EA781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441095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27A2-7BBA-5901-A6D6-E8528D90C36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C79F119-CCE4-3CBD-3D4D-25635B79689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4" name="Footer Placeholder 3">
            <a:extLst>
              <a:ext uri="{FF2B5EF4-FFF2-40B4-BE49-F238E27FC236}">
                <a16:creationId xmlns:a16="http://schemas.microsoft.com/office/drawing/2014/main" id="{FFDFF985-DBF8-3ED8-1D02-E49A00765A4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FE7B297-E3AB-8C44-DB42-F8C0B742882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644091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5FE18B-AB59-F428-7A69-E362C8EF854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3" name="Footer Placeholder 2">
            <a:extLst>
              <a:ext uri="{FF2B5EF4-FFF2-40B4-BE49-F238E27FC236}">
                <a16:creationId xmlns:a16="http://schemas.microsoft.com/office/drawing/2014/main" id="{85DC4ABF-0A46-7336-1FE2-5AF3F0CFEFC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7B2FB62-2BB2-32B1-6365-AA64344E26EF}"/>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570838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91252-A541-0F7F-5CF0-AE4D701894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08DB679-234C-0520-9F8B-EED4F38E08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4C8D3E5-3FCB-F1FC-EC23-81DAFF84EF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28CC0E-3DF8-4778-35AE-954AF7E32900}"/>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EA401F1C-8A3B-4879-32A5-928B9F3657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D1FF02-F2F1-CE32-AD1B-DE4DF65D12BB}"/>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446070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3184-A608-567F-AE75-EF8C8E43E5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A574C9E-656D-3F03-29F2-7BFD228F74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F436C9E-46BF-4437-177F-99C8056C4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D9F692-45BB-F0D0-2043-73BB7C07E237}"/>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94E6C0BF-C4BE-9342-7836-E009C2B711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52C4F0-55FE-A159-E0EF-C4E705E0FC8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98380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E72B5-B27A-F3DA-501F-CEAF3DD11D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EF6C69-A797-E772-9F90-4AB4313720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C2AD43-F493-BBB4-36E0-E3D6163425BF}"/>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19E6C4A5-7A76-8F86-723A-77235A5C6B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D3F2CC-267E-B401-FDAB-05EACFC4BEA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03697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40D312-5D0B-1C74-D1E5-401F38E9F5C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8922E7-0D79-726B-D5D6-B48F464E7D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A244E8-6B7D-E811-99A7-26103C6FF5C6}"/>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E7236741-858D-C978-B9A9-F936BF0340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802A0F-1E47-8672-92C6-025495DB4BA3}"/>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724245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604056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877454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99741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215403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88C2D68-0390-4864-8DC3-ACF9CF001CCE}" type="datetimeFigureOut">
              <a:rPr lang="en-GB" smtClean="0"/>
              <a:t>03/12/2024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37105625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A88C2D68-0390-4864-8DC3-ACF9CF001CCE}" type="datetimeFigureOut">
              <a:rPr lang="en-GB" smtClean="0"/>
              <a:t>03/12/2024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686635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8C2D68-0390-4864-8DC3-ACF9CF001CCE}" type="datetimeFigureOut">
              <a:rPr lang="en-GB" smtClean="0"/>
              <a:t>03/12/2024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3793834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1369720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225426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5658428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22321018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510586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13830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8261356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076477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136077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8123A4-8C49-E01E-8BDB-EC48CD1744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FA537D-2D80-9F5D-2A15-8445B7FFEA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873C3D-342F-AC1B-745B-7C7B7E074B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96C7F83-8973-92AD-0631-040CEB87BB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1DC2DA3-6D4D-35F2-A9D1-4A755402B9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6F2DB-FE57-4982-A4AC-576111B31795}" type="slidenum">
              <a:rPr lang="en-GB" smtClean="0"/>
              <a:t>‹#›</a:t>
            </a:fld>
            <a:endParaRPr lang="en-GB"/>
          </a:p>
        </p:txBody>
      </p:sp>
    </p:spTree>
    <p:extLst>
      <p:ext uri="{BB962C8B-B14F-4D97-AF65-F5344CB8AC3E}">
        <p14:creationId xmlns:p14="http://schemas.microsoft.com/office/powerpoint/2010/main" val="2215955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88C2D68-0390-4864-8DC3-ACF9CF001CCE}" type="datetimeFigureOut">
              <a:rPr lang="en-GB" smtClean="0"/>
              <a:t>03/12/2024</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5FF1B29-1BB8-4905-AF50-3081099F727F}" type="slidenum">
              <a:rPr lang="en-GB" smtClean="0"/>
              <a:t>‹#›</a:t>
            </a:fld>
            <a:endParaRPr lang="en-GB"/>
          </a:p>
        </p:txBody>
      </p:sp>
    </p:spTree>
    <p:extLst>
      <p:ext uri="{BB962C8B-B14F-4D97-AF65-F5344CB8AC3E}">
        <p14:creationId xmlns:p14="http://schemas.microsoft.com/office/powerpoint/2010/main" val="2096326895"/>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D7B7219-0AB9-301C-F24C-F4250A7750A1}"/>
              </a:ext>
            </a:extLst>
          </p:cNvPr>
          <p:cNvGrpSpPr/>
          <p:nvPr/>
        </p:nvGrpSpPr>
        <p:grpSpPr>
          <a:xfrm>
            <a:off x="1823538" y="2134450"/>
            <a:ext cx="6679792" cy="4216184"/>
            <a:chOff x="-3495155" y="4527917"/>
            <a:chExt cx="6679792" cy="4216184"/>
          </a:xfrm>
        </p:grpSpPr>
        <p:grpSp>
          <p:nvGrpSpPr>
            <p:cNvPr id="5" name="Group 4">
              <a:extLst>
                <a:ext uri="{FF2B5EF4-FFF2-40B4-BE49-F238E27FC236}">
                  <a16:creationId xmlns:a16="http://schemas.microsoft.com/office/drawing/2014/main" id="{AAD8E92B-0B5B-2514-7408-74EE2EB559F5}"/>
                </a:ext>
              </a:extLst>
            </p:cNvPr>
            <p:cNvGrpSpPr/>
            <p:nvPr/>
          </p:nvGrpSpPr>
          <p:grpSpPr>
            <a:xfrm>
              <a:off x="-3495155" y="4527917"/>
              <a:ext cx="6679792" cy="4216184"/>
              <a:chOff x="-3579077" y="3131444"/>
              <a:chExt cx="6679792" cy="4216184"/>
            </a:xfrm>
          </p:grpSpPr>
          <p:pic>
            <p:nvPicPr>
              <p:cNvPr id="7" name="Picture 6">
                <a:extLst>
                  <a:ext uri="{FF2B5EF4-FFF2-40B4-BE49-F238E27FC236}">
                    <a16:creationId xmlns:a16="http://schemas.microsoft.com/office/drawing/2014/main" id="{22C63EE4-5E19-C31C-625A-95CE110A5BC6}"/>
                  </a:ext>
                </a:extLst>
              </p:cNvPr>
              <p:cNvPicPr>
                <a:picLocks noChangeAspect="1"/>
              </p:cNvPicPr>
              <p:nvPr/>
            </p:nvPicPr>
            <p:blipFill rotWithShape="1">
              <a:blip r:embed="rId2"/>
              <a:srcRect l="10067" r="23069"/>
              <a:stretch/>
            </p:blipFill>
            <p:spPr>
              <a:xfrm>
                <a:off x="-3579077" y="3281437"/>
                <a:ext cx="6679792" cy="4066191"/>
              </a:xfrm>
              <a:prstGeom prst="rect">
                <a:avLst/>
              </a:prstGeom>
            </p:spPr>
          </p:pic>
          <p:sp>
            <p:nvSpPr>
              <p:cNvPr id="8" name="Rounded Rectangle 68">
                <a:extLst>
                  <a:ext uri="{FF2B5EF4-FFF2-40B4-BE49-F238E27FC236}">
                    <a16:creationId xmlns:a16="http://schemas.microsoft.com/office/drawing/2014/main" id="{229B9333-A7C9-FCEE-48A7-B243EED63C13}"/>
                  </a:ext>
                </a:extLst>
              </p:cNvPr>
              <p:cNvSpPr/>
              <p:nvPr/>
            </p:nvSpPr>
            <p:spPr>
              <a:xfrm rot="21270510">
                <a:off x="-590379" y="6602414"/>
                <a:ext cx="1590980" cy="686888"/>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100" b="1">
                    <a:solidFill>
                      <a:schemeClr val="tx1"/>
                    </a:solidFill>
                    <a:latin typeface="+mj-lt"/>
                    <a:cs typeface="Calibri Light"/>
                  </a:rPr>
                  <a:t>Salt in the diet </a:t>
                </a:r>
                <a:endParaRPr lang="en-US" b="1">
                  <a:solidFill>
                    <a:schemeClr val="tx1"/>
                  </a:solidFill>
                  <a:cs typeface="Calibri"/>
                </a:endParaRPr>
              </a:p>
            </p:txBody>
          </p:sp>
          <p:sp>
            <p:nvSpPr>
              <p:cNvPr id="9" name="TextBox 8">
                <a:extLst>
                  <a:ext uri="{FF2B5EF4-FFF2-40B4-BE49-F238E27FC236}">
                    <a16:creationId xmlns:a16="http://schemas.microsoft.com/office/drawing/2014/main" id="{0AC0735E-DCA3-5CD9-9011-BC40BC0D9D3C}"/>
                  </a:ext>
                </a:extLst>
              </p:cNvPr>
              <p:cNvSpPr txBox="1"/>
              <p:nvPr/>
            </p:nvSpPr>
            <p:spPr>
              <a:xfrm rot="427309">
                <a:off x="-1645002" y="5940778"/>
                <a:ext cx="1962817" cy="306467"/>
              </a:xfrm>
              <a:prstGeom prst="roundRect">
                <a:avLst/>
              </a:prstGeom>
              <a:solidFill>
                <a:schemeClr val="bg1"/>
              </a:solidFill>
              <a:ln>
                <a:solidFill>
                  <a:schemeClr val="tx1"/>
                </a:solidFill>
              </a:ln>
            </p:spPr>
            <p:txBody>
              <a:bodyPr wrap="square" lIns="91440" tIns="45720" rIns="91440" bIns="45720" rtlCol="0" anchor="t">
                <a:spAutoFit/>
              </a:bodyPr>
              <a:lstStyle/>
              <a:p>
                <a:pPr algn="ctr"/>
                <a:r>
                  <a:rPr lang="en-GB" sz="1200" b="1">
                    <a:latin typeface="+mj-lt"/>
                    <a:cs typeface="Calibri Light"/>
                  </a:rPr>
                  <a:t>Sources of fibre </a:t>
                </a:r>
                <a:endParaRPr lang="en-US" b="1">
                  <a:cs typeface="Calibri"/>
                </a:endParaRPr>
              </a:p>
            </p:txBody>
          </p:sp>
          <p:sp>
            <p:nvSpPr>
              <p:cNvPr id="10" name="Rounded Rectangle 68">
                <a:extLst>
                  <a:ext uri="{FF2B5EF4-FFF2-40B4-BE49-F238E27FC236}">
                    <a16:creationId xmlns:a16="http://schemas.microsoft.com/office/drawing/2014/main" id="{CB9D1794-050E-B096-AB58-FED4C806D85F}"/>
                  </a:ext>
                </a:extLst>
              </p:cNvPr>
              <p:cNvSpPr/>
              <p:nvPr/>
            </p:nvSpPr>
            <p:spPr>
              <a:xfrm rot="20826470">
                <a:off x="127314" y="4920496"/>
                <a:ext cx="1500285" cy="764292"/>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b="1">
                    <a:solidFill>
                      <a:schemeClr val="tx1"/>
                    </a:solidFill>
                    <a:latin typeface="+mj-lt"/>
                    <a:cs typeface="Calibri Light"/>
                  </a:rPr>
                  <a:t>Soluble and insoluble fibre</a:t>
                </a:r>
                <a:endParaRPr lang="en-US" b="1">
                  <a:solidFill>
                    <a:schemeClr val="tx1"/>
                  </a:solidFill>
                  <a:cs typeface="Calibri"/>
                </a:endParaRPr>
              </a:p>
            </p:txBody>
          </p:sp>
          <p:sp>
            <p:nvSpPr>
              <p:cNvPr id="11" name="Rounded Rectangle 68">
                <a:extLst>
                  <a:ext uri="{FF2B5EF4-FFF2-40B4-BE49-F238E27FC236}">
                    <a16:creationId xmlns:a16="http://schemas.microsoft.com/office/drawing/2014/main" id="{8EB2AEDB-864B-B735-5185-EB480C1BD161}"/>
                  </a:ext>
                </a:extLst>
              </p:cNvPr>
              <p:cNvSpPr/>
              <p:nvPr/>
            </p:nvSpPr>
            <p:spPr>
              <a:xfrm rot="160365">
                <a:off x="-139096" y="3359785"/>
                <a:ext cx="1281464" cy="530624"/>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b="1">
                    <a:solidFill>
                      <a:schemeClr val="tx1"/>
                    </a:solidFill>
                    <a:latin typeface="+mj-lt"/>
                    <a:cs typeface="Calibri Light"/>
                  </a:rPr>
                  <a:t>Vitamin</a:t>
                </a:r>
                <a:endParaRPr lang="en-US" b="1">
                  <a:solidFill>
                    <a:schemeClr val="tx1"/>
                  </a:solidFill>
                  <a:latin typeface="Calibri" panose="020F0502020204030204"/>
                  <a:cs typeface="Calibri" panose="020F0502020204030204"/>
                </a:endParaRPr>
              </a:p>
              <a:p>
                <a:pPr algn="ctr"/>
                <a:r>
                  <a:rPr lang="en-GB" sz="1200" b="1">
                    <a:solidFill>
                      <a:schemeClr val="tx1"/>
                    </a:solidFill>
                    <a:latin typeface="Calibri Light"/>
                    <a:cs typeface="Calibri Light"/>
                  </a:rPr>
                  <a:t>A,B,C,D,E,K</a:t>
                </a:r>
              </a:p>
            </p:txBody>
          </p:sp>
          <p:sp>
            <p:nvSpPr>
              <p:cNvPr id="12" name="TextBox 11">
                <a:extLst>
                  <a:ext uri="{FF2B5EF4-FFF2-40B4-BE49-F238E27FC236}">
                    <a16:creationId xmlns:a16="http://schemas.microsoft.com/office/drawing/2014/main" id="{EFB17124-B3EE-3787-5E37-3AFEA7FB3F5C}"/>
                  </a:ext>
                </a:extLst>
              </p:cNvPr>
              <p:cNvSpPr txBox="1"/>
              <p:nvPr/>
            </p:nvSpPr>
            <p:spPr>
              <a:xfrm>
                <a:off x="-1780158" y="3131444"/>
                <a:ext cx="1439547" cy="510778"/>
              </a:xfrm>
              <a:prstGeom prst="roundRect">
                <a:avLst/>
              </a:prstGeom>
              <a:solidFill>
                <a:schemeClr val="bg1"/>
              </a:solidFill>
              <a:ln>
                <a:solidFill>
                  <a:schemeClr val="tx1"/>
                </a:solidFill>
              </a:ln>
            </p:spPr>
            <p:txBody>
              <a:bodyPr wrap="square" lIns="91440" tIns="45720" rIns="91440" bIns="45720" rtlCol="0" anchor="t">
                <a:spAutoFit/>
              </a:bodyPr>
              <a:lstStyle/>
              <a:p>
                <a:pPr algn="ctr"/>
                <a:r>
                  <a:rPr lang="en-GB" sz="1200" b="1">
                    <a:latin typeface="+mj-lt"/>
                    <a:cs typeface="Calibri Light"/>
                  </a:rPr>
                  <a:t>What are micronutrients?</a:t>
                </a:r>
                <a:endParaRPr lang="en-US"/>
              </a:p>
            </p:txBody>
          </p:sp>
          <p:sp>
            <p:nvSpPr>
              <p:cNvPr id="13" name="Rounded Rectangle 68">
                <a:extLst>
                  <a:ext uri="{FF2B5EF4-FFF2-40B4-BE49-F238E27FC236}">
                    <a16:creationId xmlns:a16="http://schemas.microsoft.com/office/drawing/2014/main" id="{63B047F8-18CA-A37E-116A-93505A912F9B}"/>
                  </a:ext>
                </a:extLst>
              </p:cNvPr>
              <p:cNvSpPr/>
              <p:nvPr/>
            </p:nvSpPr>
            <p:spPr>
              <a:xfrm>
                <a:off x="-2878384" y="4511616"/>
                <a:ext cx="1187166" cy="772928"/>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a:solidFill>
                      <a:schemeClr val="tx1"/>
                    </a:solidFill>
                    <a:latin typeface="+mj-lt"/>
                    <a:cs typeface="Calibri Light"/>
                  </a:rPr>
                  <a:t>The importance of fibre in the diet</a:t>
                </a:r>
                <a:endParaRPr lang="en-US">
                  <a:solidFill>
                    <a:schemeClr val="tx1"/>
                  </a:solidFill>
                </a:endParaRPr>
              </a:p>
            </p:txBody>
          </p:sp>
          <p:sp>
            <p:nvSpPr>
              <p:cNvPr id="14" name="Oval 13">
                <a:extLst>
                  <a:ext uri="{FF2B5EF4-FFF2-40B4-BE49-F238E27FC236}">
                    <a16:creationId xmlns:a16="http://schemas.microsoft.com/office/drawing/2014/main" id="{7CA6B853-D8CC-7D42-B770-C118C8A0D469}"/>
                  </a:ext>
                </a:extLst>
              </p:cNvPr>
              <p:cNvSpPr/>
              <p:nvPr/>
            </p:nvSpPr>
            <p:spPr>
              <a:xfrm>
                <a:off x="-1672550" y="3764775"/>
                <a:ext cx="1439547" cy="1477542"/>
              </a:xfrm>
              <a:prstGeom prst="ellipse">
                <a:avLst/>
              </a:prstGeom>
              <a:solidFill>
                <a:srgbClr val="00FF00"/>
              </a:solidFill>
              <a:ln w="19050" cap="flat" cmpd="sng" algn="ctr">
                <a:solidFill>
                  <a:schemeClr val="tx1"/>
                </a:solidFill>
                <a:prstDash val="solid"/>
                <a:miter lim="800000"/>
              </a:ln>
              <a:effectLst>
                <a:outerShdw blurRad="50800" dist="50800" dir="3840000" algn="tl" rotWithShape="0">
                  <a:prstClr val="black">
                    <a:alpha val="17000"/>
                  </a:prstClr>
                </a:outerShdw>
              </a:effectLst>
            </p:spPr>
            <p:txBody>
              <a:bodyPr lIns="91440" tIns="45720" rIns="91440" bIns="45720" anchor="ctr"/>
              <a:lstStyle/>
              <a:p>
                <a:pPr algn="ctr"/>
                <a:r>
                  <a:rPr lang="en-GB" sz="1400" b="1">
                    <a:latin typeface="+mj-lt"/>
                    <a:cs typeface="Calibri Light"/>
                  </a:rPr>
                  <a:t>Practical 1</a:t>
                </a:r>
                <a:r>
                  <a:rPr lang="en-GB" sz="1400">
                    <a:latin typeface="+mj-lt"/>
                    <a:cs typeface="Calibri Light"/>
                  </a:rPr>
                  <a:t> </a:t>
                </a:r>
              </a:p>
              <a:p>
                <a:pPr algn="ctr"/>
                <a:r>
                  <a:rPr lang="en-GB" sz="1400">
                    <a:latin typeface="+mj-lt"/>
                    <a:cs typeface="Calibri Light"/>
                  </a:rPr>
                  <a:t>Fresh pasta and tomato sauce </a:t>
                </a:r>
                <a:endParaRPr lang="en-GB"/>
              </a:p>
            </p:txBody>
          </p:sp>
        </p:grpSp>
        <p:sp>
          <p:nvSpPr>
            <p:cNvPr id="6" name="Rounded Rectangle 68">
              <a:extLst>
                <a:ext uri="{FF2B5EF4-FFF2-40B4-BE49-F238E27FC236}">
                  <a16:creationId xmlns:a16="http://schemas.microsoft.com/office/drawing/2014/main" id="{F2DCD787-BF03-1A88-95E7-4DD38FBAEC1C}"/>
                </a:ext>
              </a:extLst>
            </p:cNvPr>
            <p:cNvSpPr/>
            <p:nvPr/>
          </p:nvSpPr>
          <p:spPr>
            <a:xfrm>
              <a:off x="1605900" y="4637900"/>
              <a:ext cx="1266584" cy="922372"/>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b="1">
                  <a:solidFill>
                    <a:schemeClr val="tx1"/>
                  </a:solidFill>
                  <a:latin typeface="+mj-lt"/>
                  <a:cs typeface="Calibri Light"/>
                </a:rPr>
                <a:t>Minerals -</a:t>
              </a:r>
              <a:endParaRPr lang="en-US" b="1">
                <a:solidFill>
                  <a:schemeClr val="tx1"/>
                </a:solidFill>
                <a:latin typeface="Calibri" panose="020F0502020204030204"/>
                <a:cs typeface="Calibri" panose="020F0502020204030204"/>
              </a:endParaRPr>
            </a:p>
            <a:p>
              <a:pPr algn="ctr"/>
              <a:r>
                <a:rPr lang="en-GB" sz="1200" b="1">
                  <a:solidFill>
                    <a:schemeClr val="tx1"/>
                  </a:solidFill>
                  <a:latin typeface="Calibri Light"/>
                  <a:cs typeface="Calibri Light"/>
                </a:rPr>
                <a:t>Calcium, Iron, Zinc, Phosphorous, Potassium </a:t>
              </a:r>
            </a:p>
          </p:txBody>
        </p:sp>
      </p:grpSp>
      <p:sp>
        <p:nvSpPr>
          <p:cNvPr id="15" name="TextBox 14">
            <a:extLst>
              <a:ext uri="{FF2B5EF4-FFF2-40B4-BE49-F238E27FC236}">
                <a16:creationId xmlns:a16="http://schemas.microsoft.com/office/drawing/2014/main" id="{0B2D1B29-BE2E-AAAB-C66A-7DFFE9032BF2}"/>
              </a:ext>
            </a:extLst>
          </p:cNvPr>
          <p:cNvSpPr txBox="1"/>
          <p:nvPr/>
        </p:nvSpPr>
        <p:spPr>
          <a:xfrm>
            <a:off x="3846955" y="-28757"/>
            <a:ext cx="4129657" cy="707886"/>
          </a:xfrm>
          <a:prstGeom prst="rect">
            <a:avLst/>
          </a:prstGeom>
          <a:noFill/>
        </p:spPr>
        <p:txBody>
          <a:bodyPr wrap="none" rtlCol="0">
            <a:spAutoFit/>
          </a:bodyPr>
          <a:lstStyle/>
          <a:p>
            <a:r>
              <a:rPr lang="en-GB" sz="4000" b="1">
                <a:latin typeface="Britannic Bold" panose="020B0903060703020204" pitchFamily="34" charset="0"/>
              </a:rPr>
              <a:t>Learning Journey</a:t>
            </a:r>
          </a:p>
        </p:txBody>
      </p:sp>
      <p:sp>
        <p:nvSpPr>
          <p:cNvPr id="16" name="Rectangle 15">
            <a:extLst>
              <a:ext uri="{FF2B5EF4-FFF2-40B4-BE49-F238E27FC236}">
                <a16:creationId xmlns:a16="http://schemas.microsoft.com/office/drawing/2014/main" id="{1EF2E8F1-A5F4-B37A-C0D2-905BAA901E0C}"/>
              </a:ext>
            </a:extLst>
          </p:cNvPr>
          <p:cNvSpPr/>
          <p:nvPr/>
        </p:nvSpPr>
        <p:spPr>
          <a:xfrm>
            <a:off x="3939365" y="646249"/>
            <a:ext cx="3944835" cy="52970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3200" u="sng">
                <a:solidFill>
                  <a:schemeClr val="tx1"/>
                </a:solidFill>
                <a:latin typeface="+mj-lt"/>
              </a:rPr>
              <a:t>HEALTHY LIVING</a:t>
            </a:r>
            <a:endParaRPr lang="en-RU" sz="3200" u="sng">
              <a:solidFill>
                <a:schemeClr val="tx1"/>
              </a:solidFill>
              <a:latin typeface="+mj-lt"/>
            </a:endParaRPr>
          </a:p>
        </p:txBody>
      </p:sp>
      <p:sp>
        <p:nvSpPr>
          <p:cNvPr id="17" name="Rectangle 16">
            <a:extLst>
              <a:ext uri="{FF2B5EF4-FFF2-40B4-BE49-F238E27FC236}">
                <a16:creationId xmlns:a16="http://schemas.microsoft.com/office/drawing/2014/main" id="{00908956-2103-0A61-A7A0-EEAB1B4AC6CE}"/>
              </a:ext>
            </a:extLst>
          </p:cNvPr>
          <p:cNvSpPr/>
          <p:nvPr/>
        </p:nvSpPr>
        <p:spPr>
          <a:xfrm>
            <a:off x="2348169" y="1102635"/>
            <a:ext cx="7710231" cy="933589"/>
          </a:xfrm>
          <a:prstGeom prst="rect">
            <a:avLst/>
          </a:prstGeom>
        </p:spPr>
        <p:txBody>
          <a:bodyPr wrap="square" lIns="91440" tIns="45720" rIns="91440" bIns="45720" anchor="t">
            <a:spAutoFit/>
          </a:bodyPr>
          <a:lstStyle/>
          <a:p>
            <a:pPr>
              <a:spcAft>
                <a:spcPts val="800"/>
              </a:spcAft>
            </a:pPr>
            <a:r>
              <a:rPr lang="en-GB" sz="2400" b="1">
                <a:latin typeface="+mj-lt"/>
                <a:ea typeface="Calibri"/>
                <a:cs typeface="Times New Roman"/>
              </a:rPr>
              <a:t>Topic</a:t>
            </a:r>
            <a:r>
              <a:rPr lang="en-GB" sz="2400">
                <a:latin typeface="+mj-lt"/>
                <a:ea typeface="Calibri"/>
                <a:cs typeface="Times New Roman"/>
              </a:rPr>
              <a:t> – </a:t>
            </a:r>
            <a:r>
              <a:rPr lang="en-GB" sz="2000" b="1">
                <a:latin typeface="Calibri"/>
                <a:ea typeface="Calibri"/>
                <a:cs typeface="Calibri"/>
              </a:rPr>
              <a:t>MICRONUTRIENTS-VITAMINS, MINERALS, FIBRE &amp; WATER</a:t>
            </a:r>
            <a:endParaRPr lang="en-GB" sz="2000">
              <a:latin typeface="Calibri"/>
              <a:ea typeface="Calibri"/>
              <a:cs typeface="Calibri"/>
            </a:endParaRPr>
          </a:p>
          <a:p>
            <a:pPr>
              <a:spcAft>
                <a:spcPts val="800"/>
              </a:spcAft>
            </a:pPr>
            <a:endParaRPr lang="en-GB" sz="2400">
              <a:solidFill>
                <a:srgbClr val="000000"/>
              </a:solidFill>
              <a:effectLst/>
              <a:latin typeface="+mj-lt"/>
              <a:ea typeface="Calibri"/>
              <a:cs typeface="Times New Roman" panose="02020603050405020304" pitchFamily="18" charset="0"/>
            </a:endParaRPr>
          </a:p>
        </p:txBody>
      </p:sp>
      <p:pic>
        <p:nvPicPr>
          <p:cNvPr id="18" name="Picture 17">
            <a:extLst>
              <a:ext uri="{FF2B5EF4-FFF2-40B4-BE49-F238E27FC236}">
                <a16:creationId xmlns:a16="http://schemas.microsoft.com/office/drawing/2014/main" id="{EED4E332-4F68-0A00-E89C-A3439178E7B4}"/>
              </a:ext>
            </a:extLst>
          </p:cNvPr>
          <p:cNvPicPr>
            <a:picLocks noChangeAspect="1"/>
          </p:cNvPicPr>
          <p:nvPr/>
        </p:nvPicPr>
        <p:blipFill>
          <a:blip r:embed="rId3"/>
          <a:stretch>
            <a:fillRect/>
          </a:stretch>
        </p:blipFill>
        <p:spPr>
          <a:xfrm>
            <a:off x="204167" y="157697"/>
            <a:ext cx="1033981" cy="983010"/>
          </a:xfrm>
          <a:prstGeom prst="rect">
            <a:avLst/>
          </a:prstGeom>
        </p:spPr>
      </p:pic>
      <p:sp>
        <p:nvSpPr>
          <p:cNvPr id="19" name="TextBox 18">
            <a:extLst>
              <a:ext uri="{FF2B5EF4-FFF2-40B4-BE49-F238E27FC236}">
                <a16:creationId xmlns:a16="http://schemas.microsoft.com/office/drawing/2014/main" id="{41B9D973-2D16-6924-F509-C36EDFB47086}"/>
              </a:ext>
            </a:extLst>
          </p:cNvPr>
          <p:cNvSpPr txBox="1"/>
          <p:nvPr/>
        </p:nvSpPr>
        <p:spPr>
          <a:xfrm>
            <a:off x="9396523" y="3056499"/>
            <a:ext cx="2038571" cy="369332"/>
          </a:xfrm>
          <a:prstGeom prst="rect">
            <a:avLst/>
          </a:prstGeom>
          <a:noFill/>
        </p:spPr>
        <p:txBody>
          <a:bodyPr wrap="none" lIns="91440" tIns="45720" rIns="91440" bIns="45720" rtlCol="0" anchor="t">
            <a:spAutoFit/>
          </a:bodyPr>
          <a:lstStyle/>
          <a:p>
            <a:r>
              <a:rPr lang="en-GB" b="1">
                <a:solidFill>
                  <a:schemeClr val="accent1"/>
                </a:solidFill>
                <a:latin typeface="+mj-lt"/>
                <a:ea typeface="Calibri"/>
                <a:cs typeface="Times New Roman"/>
              </a:rPr>
              <a:t>Year 9 Spring Term 1</a:t>
            </a:r>
            <a:endParaRPr lang="en-RU" b="1">
              <a:solidFill>
                <a:schemeClr val="accent1"/>
              </a:solidFill>
              <a:latin typeface="+mj-lt"/>
              <a:ea typeface="Calibri"/>
              <a:cs typeface="Times New Roman"/>
            </a:endParaRPr>
          </a:p>
        </p:txBody>
      </p:sp>
      <p:sp>
        <p:nvSpPr>
          <p:cNvPr id="20" name="Rectangle 19">
            <a:extLst>
              <a:ext uri="{FF2B5EF4-FFF2-40B4-BE49-F238E27FC236}">
                <a16:creationId xmlns:a16="http://schemas.microsoft.com/office/drawing/2014/main" id="{CAF02A6C-3677-F2A7-FC34-C1F9BDC8AD54}"/>
              </a:ext>
            </a:extLst>
          </p:cNvPr>
          <p:cNvSpPr/>
          <p:nvPr/>
        </p:nvSpPr>
        <p:spPr>
          <a:xfrm>
            <a:off x="9670586" y="216599"/>
            <a:ext cx="2400656" cy="2723823"/>
          </a:xfrm>
          <a:prstGeom prst="rect">
            <a:avLst/>
          </a:prstGeom>
          <a:solidFill>
            <a:srgbClr val="00FF00"/>
          </a:solidFill>
        </p:spPr>
        <p:txBody>
          <a:bodyPr wrap="square" lIns="91440" tIns="45720" rIns="91440" bIns="45720" anchor="t">
            <a:spAutoFit/>
          </a:bodyPr>
          <a:lstStyle/>
          <a:p>
            <a:r>
              <a:rPr lang="en-GB" sz="2000" b="1">
                <a:latin typeface="+mj-lt"/>
                <a:cs typeface="Times New Roman" panose="02020603050405020304" pitchFamily="18" charset="0"/>
              </a:rPr>
              <a:t>Vocabulary</a:t>
            </a:r>
            <a:r>
              <a:rPr lang="en-GB" sz="2000" b="1" spc="300">
                <a:latin typeface="+mj-lt"/>
                <a:cs typeface="Times New Roman" panose="02020603050405020304" pitchFamily="18" charset="0"/>
              </a:rPr>
              <a:t>:</a:t>
            </a:r>
          </a:p>
          <a:p>
            <a:r>
              <a:rPr lang="en-GB" sz="2000" b="1" spc="300">
                <a:solidFill>
                  <a:srgbClr val="29543A"/>
                </a:solidFill>
                <a:latin typeface="Calibri"/>
                <a:cs typeface="Calibri"/>
              </a:rPr>
              <a:t>Micronutrient</a:t>
            </a:r>
            <a:endParaRPr lang="en-US" sz="2000" spc="300">
              <a:solidFill>
                <a:srgbClr val="29543A"/>
              </a:solidFill>
              <a:latin typeface="Calibri"/>
              <a:cs typeface="Calibri"/>
            </a:endParaRPr>
          </a:p>
          <a:p>
            <a:r>
              <a:rPr lang="en-GB" sz="2000" b="1" spc="300">
                <a:solidFill>
                  <a:srgbClr val="29543A"/>
                </a:solidFill>
                <a:latin typeface="Calibri"/>
                <a:cs typeface="Calibri"/>
              </a:rPr>
              <a:t>Antioxidant</a:t>
            </a:r>
            <a:endParaRPr lang="en-GB" sz="2000" spc="300">
              <a:solidFill>
                <a:srgbClr val="29543A"/>
              </a:solidFill>
              <a:latin typeface="Calibri"/>
              <a:cs typeface="Calibri"/>
            </a:endParaRPr>
          </a:p>
          <a:p>
            <a:r>
              <a:rPr lang="en-GB" sz="2000" b="1" spc="300">
                <a:solidFill>
                  <a:srgbClr val="29543A"/>
                </a:solidFill>
                <a:latin typeface="Calibri"/>
                <a:cs typeface="Calibri"/>
              </a:rPr>
              <a:t>Function</a:t>
            </a:r>
            <a:endParaRPr lang="en-GB" sz="2000" spc="300">
              <a:solidFill>
                <a:srgbClr val="29543A"/>
              </a:solidFill>
              <a:latin typeface="Calibri"/>
              <a:cs typeface="Calibri"/>
            </a:endParaRPr>
          </a:p>
          <a:p>
            <a:r>
              <a:rPr lang="en-GB" sz="2000" b="1" spc="300">
                <a:solidFill>
                  <a:srgbClr val="29543A"/>
                </a:solidFill>
                <a:latin typeface="Calibri"/>
                <a:cs typeface="Calibri"/>
              </a:rPr>
              <a:t>Source</a:t>
            </a:r>
            <a:endParaRPr lang="en-GB" sz="2000" spc="300">
              <a:solidFill>
                <a:srgbClr val="29543A"/>
              </a:solidFill>
              <a:latin typeface="Calibri"/>
              <a:cs typeface="Calibri"/>
            </a:endParaRPr>
          </a:p>
          <a:p>
            <a:r>
              <a:rPr lang="en-GB" sz="2000" b="1" spc="300">
                <a:solidFill>
                  <a:srgbClr val="29543A"/>
                </a:solidFill>
                <a:latin typeface="Calibri"/>
                <a:cs typeface="Calibri"/>
              </a:rPr>
              <a:t>Non starch polysaccharide (NSP)</a:t>
            </a:r>
            <a:endParaRPr lang="en-GB" sz="2000"/>
          </a:p>
          <a:p>
            <a:endParaRPr lang="en-GB" sz="1100" b="1" spc="300">
              <a:latin typeface="Calibri Light"/>
              <a:cs typeface="Calibri Light"/>
            </a:endParaRPr>
          </a:p>
        </p:txBody>
      </p:sp>
      <p:sp>
        <p:nvSpPr>
          <p:cNvPr id="21" name="Rectangle 20">
            <a:extLst>
              <a:ext uri="{FF2B5EF4-FFF2-40B4-BE49-F238E27FC236}">
                <a16:creationId xmlns:a16="http://schemas.microsoft.com/office/drawing/2014/main" id="{DDCC86F1-B40F-3E7C-4705-44FB17B50F56}"/>
              </a:ext>
            </a:extLst>
          </p:cNvPr>
          <p:cNvSpPr/>
          <p:nvPr/>
        </p:nvSpPr>
        <p:spPr>
          <a:xfrm>
            <a:off x="9218390" y="3398191"/>
            <a:ext cx="2973610" cy="3323987"/>
          </a:xfrm>
          <a:prstGeom prst="rect">
            <a:avLst/>
          </a:prstGeom>
        </p:spPr>
        <p:txBody>
          <a:bodyPr wrap="square" lIns="91440" tIns="45720" rIns="91440" bIns="45720" anchor="t">
            <a:spAutoFit/>
          </a:bodyPr>
          <a:lstStyle/>
          <a:p>
            <a:r>
              <a:rPr lang="en-GB" sz="1100" b="0" i="0" u="none" strike="noStrike" baseline="0">
                <a:solidFill>
                  <a:srgbClr val="000000"/>
                </a:solidFill>
                <a:latin typeface="Calibri"/>
                <a:ea typeface="Calibri"/>
                <a:cs typeface="Calibri"/>
              </a:rPr>
              <a:t> </a:t>
            </a:r>
            <a:r>
              <a:rPr lang="en-GB" sz="1100" b="0" i="0">
                <a:solidFill>
                  <a:srgbClr val="000000"/>
                </a:solidFill>
                <a:latin typeface="Calibri"/>
                <a:ea typeface="Calibri"/>
                <a:cs typeface="Calibri"/>
              </a:rPr>
              <a:t>​</a:t>
            </a:r>
            <a:r>
              <a:rPr lang="en-GB" sz="1400">
                <a:solidFill>
                  <a:srgbClr val="000000"/>
                </a:solidFill>
                <a:latin typeface="Calibri"/>
                <a:ea typeface="Calibri"/>
                <a:cs typeface="Calibri"/>
              </a:rPr>
              <a:t>This half term will focus on micronutrients . Students will learn each of the micronutrients (vitamins and minerals). These are nutrients the body requires in small amounts.  Students will learn about the importance of including these key nutrients in their diet, alongside fibre and water.  The practical element of the  topic will include pastry making (choux) and  preparing, making and cooking fresh pasta and a homemade tomato sauce.</a:t>
            </a:r>
            <a:endParaRPr lang="en-GB" sz="1400">
              <a:solidFill>
                <a:srgbClr val="000000"/>
              </a:solidFill>
              <a:effectLst/>
              <a:latin typeface="Calibri"/>
              <a:ea typeface="Calibri" panose="020F0502020204030204" pitchFamily="34" charset="0"/>
              <a:cs typeface="Calibri"/>
            </a:endParaRPr>
          </a:p>
        </p:txBody>
      </p:sp>
      <p:sp>
        <p:nvSpPr>
          <p:cNvPr id="22" name="Rectangle 21">
            <a:extLst>
              <a:ext uri="{FF2B5EF4-FFF2-40B4-BE49-F238E27FC236}">
                <a16:creationId xmlns:a16="http://schemas.microsoft.com/office/drawing/2014/main" id="{6EAD53E2-F084-F411-D597-27120963CF9C}"/>
              </a:ext>
            </a:extLst>
          </p:cNvPr>
          <p:cNvSpPr/>
          <p:nvPr/>
        </p:nvSpPr>
        <p:spPr>
          <a:xfrm>
            <a:off x="74758" y="4644472"/>
            <a:ext cx="3040854" cy="1954381"/>
          </a:xfrm>
          <a:prstGeom prst="rect">
            <a:avLst/>
          </a:prstGeom>
        </p:spPr>
        <p:txBody>
          <a:bodyPr wrap="square" lIns="91440" tIns="45720" rIns="91440" bIns="45720" anchor="t">
            <a:spAutoFit/>
          </a:bodyPr>
          <a:lstStyle/>
          <a:p>
            <a:r>
              <a:rPr lang="en-GB" sz="1100" b="1">
                <a:solidFill>
                  <a:prstClr val="black"/>
                </a:solidFill>
                <a:latin typeface="+mj-lt"/>
                <a:cs typeface="Times New Roman"/>
              </a:rPr>
              <a:t>TUDOR HABITS AND VALUES: </a:t>
            </a:r>
            <a:r>
              <a:rPr lang="en-GB" sz="1100">
                <a:solidFill>
                  <a:prstClr val="black"/>
                </a:solidFill>
                <a:latin typeface="Calibri"/>
                <a:cs typeface="Calibri"/>
              </a:rPr>
              <a:t>This half term will focus on micronutrients . Students will learn each of the micronutrients (vitamins and minerals). These are nutrients the body requires in small amounts.  Students will learn about the importance of including these key nutrients in their diet, alongside fibre and water.  The practical element of the  topic will include pastry making (choux) and  preparing, making and cooking fresh pasta and a homemade tomato sauce.</a:t>
            </a:r>
            <a:endParaRPr lang="en-GB" sz="1100" b="1">
              <a:solidFill>
                <a:prstClr val="black"/>
              </a:solidFill>
              <a:latin typeface="Calibri Light"/>
              <a:cs typeface="Times New Roman"/>
            </a:endParaRPr>
          </a:p>
        </p:txBody>
      </p:sp>
      <p:sp>
        <p:nvSpPr>
          <p:cNvPr id="3" name="Rounded Rectangle 68">
            <a:extLst>
              <a:ext uri="{FF2B5EF4-FFF2-40B4-BE49-F238E27FC236}">
                <a16:creationId xmlns:a16="http://schemas.microsoft.com/office/drawing/2014/main" id="{8FE2FD29-62C6-4FA7-BADE-297B360E94DC}"/>
              </a:ext>
            </a:extLst>
          </p:cNvPr>
          <p:cNvSpPr/>
          <p:nvPr/>
        </p:nvSpPr>
        <p:spPr>
          <a:xfrm rot="20826470">
            <a:off x="5345861" y="3017019"/>
            <a:ext cx="1500285" cy="764292"/>
          </a:xfrm>
          <a:prstGeom prst="roundRect">
            <a:avLst/>
          </a:prstGeom>
          <a:solidFill>
            <a:schemeClr val="bg1"/>
          </a:solidFill>
          <a:ln>
            <a:solidFill>
              <a:schemeClr val="tx1"/>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b="1" dirty="0">
                <a:solidFill>
                  <a:schemeClr val="tx1"/>
                </a:solidFill>
                <a:latin typeface="+mj-lt"/>
                <a:cs typeface="Calibri Light"/>
              </a:rPr>
              <a:t>The functions of </a:t>
            </a:r>
            <a:r>
              <a:rPr lang="en-GB" sz="1200" b="1">
                <a:solidFill>
                  <a:schemeClr val="tx1"/>
                </a:solidFill>
                <a:latin typeface="+mj-lt"/>
                <a:cs typeface="Calibri Light"/>
              </a:rPr>
              <a:t>water in the diet</a:t>
            </a:r>
            <a:endParaRPr lang="en-US"/>
          </a:p>
        </p:txBody>
      </p:sp>
    </p:spTree>
    <p:extLst>
      <p:ext uri="{BB962C8B-B14F-4D97-AF65-F5344CB8AC3E}">
        <p14:creationId xmlns:p14="http://schemas.microsoft.com/office/powerpoint/2010/main" val="27284024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7FRWY77KWDNN-826363275-3281638</_dlc_DocId>
    <_dlc_DocIdUrl xmlns="2c89865b-5e59-414f-9fcc-c21b058460e3">
      <Url>https://tudorgrangeacademiestrust.sharepoint.com/sites/TGA-SOL-STAFF-SHARED/_layouts/15/DocIdRedir.aspx?ID=7FRWY77KWDNN-826363275-3281638</Url>
      <Description>7FRWY77KWDNN-826363275-3281638</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3AA06F9-E618-47D2-9957-5B18497310D3}">
  <ds:schemaRefs>
    <ds:schemaRef ds:uri="http://schemas.microsoft.com/sharepoint/v3/contenttype/forms"/>
  </ds:schemaRefs>
</ds:datastoreItem>
</file>

<file path=customXml/itemProps2.xml><?xml version="1.0" encoding="utf-8"?>
<ds:datastoreItem xmlns:ds="http://schemas.openxmlformats.org/officeDocument/2006/customXml" ds:itemID="{6DDC7B6F-013E-4D71-B61E-E502E441CDEB}">
  <ds:schemaRefs>
    <ds:schemaRef ds:uri="http://schemas.microsoft.com/office/2006/metadata/properties"/>
    <ds:schemaRef ds:uri="http://schemas.microsoft.com/office/infopath/2007/PartnerControls"/>
    <ds:schemaRef ds:uri="098897a3-539c-4fad-85cb-e6f76c9fe8a7"/>
    <ds:schemaRef ds:uri="a58c7342-cf3e-40a1-8a2e-01e5f32da5b3"/>
    <ds:schemaRef ds:uri="2c89865b-5e59-414f-9fcc-c21b058460e3"/>
    <ds:schemaRef ds:uri="http://schemas.microsoft.com/sharepoint/v4"/>
    <ds:schemaRef ds:uri="c30133e2-1539-4610-bd5a-315007332f2c"/>
  </ds:schemaRefs>
</ds:datastoreItem>
</file>

<file path=customXml/itemProps3.xml><?xml version="1.0" encoding="utf-8"?>
<ds:datastoreItem xmlns:ds="http://schemas.openxmlformats.org/officeDocument/2006/customXml" ds:itemID="{9464D254-F4C9-40B9-A0CB-3156D0F823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9B54F2C-9B45-4EB2-BA40-0D15A2267B9E}">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1</Slides>
  <Notes>0</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Office Theme</vt:lpstr>
      <vt:lpstr>Facet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Barrett</dc:creator>
  <cp:lastModifiedBy>Ryan Barrett</cp:lastModifiedBy>
  <cp:revision>4</cp:revision>
  <dcterms:created xsi:type="dcterms:W3CDTF">2023-02-08T10:40:11Z</dcterms:created>
  <dcterms:modified xsi:type="dcterms:W3CDTF">2024-12-03T13:04:22Z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0x01010019A9D652D86F994481216BCF694F4025</vt:lpwstr>
  </property>
  <property fmtid="{D5CDD505-2E9C-101B-9397-08002B2CF9AE}" pid="3" name="_dlc_DocIdItemGuid">
    <vt:lpwstr>9c9a4f41-eea3-4082-9e5c-919b54732260</vt:lpwstr>
  </property>
  <property fmtid="{D5CDD505-2E9C-101B-9397-08002B2CF9AE}" pid="4" name="MediaServiceImageTags">
    <vt:lpwstr/>
  </property>
</Properties>
</file>