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sldIdLst>
    <p:sldId id="323"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F56CB4-FA47-0C9E-602B-000B0DD9FF42}" v="2" dt="2024-04-22T11:08:53.4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microsoft.com/office/2015/10/relationships/revisionInfo" Target="revisionInfo.xml"/><Relationship Id="rId5" Type="http://schemas.openxmlformats.org/officeDocument/2006/relationships/slideMaster" Target="slideMasters/slideMaster1.xml"/><Relationship Id="rId1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12/3/2024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FA7D7C87-C7BF-D644-9226-CAA74A25B548}"/>
              </a:ext>
            </a:extLst>
          </p:cNvPr>
          <p:cNvGrpSpPr/>
          <p:nvPr/>
        </p:nvGrpSpPr>
        <p:grpSpPr>
          <a:xfrm>
            <a:off x="439453" y="1383551"/>
            <a:ext cx="7931556" cy="4087234"/>
            <a:chOff x="1064120" y="1020131"/>
            <a:chExt cx="7118863" cy="4329227"/>
          </a:xfrm>
        </p:grpSpPr>
        <p:grpSp>
          <p:nvGrpSpPr>
            <p:cNvPr id="3" name="Group 4">
              <a:extLst>
                <a:ext uri="{FF2B5EF4-FFF2-40B4-BE49-F238E27FC236}">
                  <a16:creationId xmlns:a16="http://schemas.microsoft.com/office/drawing/2014/main" id="{2A1971BF-6679-A89E-4C1B-3283CD82A598}"/>
                </a:ext>
              </a:extLst>
            </p:cNvPr>
            <p:cNvGrpSpPr/>
            <p:nvPr/>
          </p:nvGrpSpPr>
          <p:grpSpPr>
            <a:xfrm>
              <a:off x="1064120" y="1020131"/>
              <a:ext cx="7118863" cy="4329227"/>
              <a:chOff x="1064120" y="1020131"/>
              <a:chExt cx="7118863" cy="4329227"/>
            </a:xfrm>
          </p:grpSpPr>
          <p:pic>
            <p:nvPicPr>
              <p:cNvPr id="4" name="Picture 7">
                <a:extLst>
                  <a:ext uri="{FF2B5EF4-FFF2-40B4-BE49-F238E27FC236}">
                    <a16:creationId xmlns:a16="http://schemas.microsoft.com/office/drawing/2014/main" id="{926C7B16-BE59-715A-035D-6598A57E7188}"/>
                  </a:ext>
                </a:extLst>
              </p:cNvPr>
              <p:cNvPicPr>
                <a:picLocks noChangeAspect="1"/>
              </p:cNvPicPr>
              <p:nvPr/>
            </p:nvPicPr>
            <p:blipFill>
              <a:blip r:embed="rId2"/>
              <a:srcRect l="10067" r="23069"/>
              <a:stretch>
                <a:fillRect/>
              </a:stretch>
            </p:blipFill>
            <p:spPr>
              <a:xfrm>
                <a:off x="1768239" y="1901494"/>
                <a:ext cx="6414744" cy="3447864"/>
              </a:xfrm>
              <a:prstGeom prst="rect">
                <a:avLst/>
              </a:prstGeom>
              <a:noFill/>
              <a:ln cap="flat">
                <a:noFill/>
              </a:ln>
            </p:spPr>
          </p:pic>
          <p:sp>
            <p:nvSpPr>
              <p:cNvPr id="5" name="Oval 8">
                <a:extLst>
                  <a:ext uri="{FF2B5EF4-FFF2-40B4-BE49-F238E27FC236}">
                    <a16:creationId xmlns:a16="http://schemas.microsoft.com/office/drawing/2014/main" id="{B34CD30B-3DE1-6DDA-A26D-4A9583B1584D}"/>
                  </a:ext>
                </a:extLst>
              </p:cNvPr>
              <p:cNvSpPr/>
              <p:nvPr/>
            </p:nvSpPr>
            <p:spPr>
              <a:xfrm>
                <a:off x="3929730" y="2493584"/>
                <a:ext cx="1529061" cy="100853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400" b="1" i="0" u="none" strike="noStrike" kern="1200" cap="none" spc="0" baseline="0">
                    <a:solidFill>
                      <a:srgbClr val="000000"/>
                    </a:solidFill>
                    <a:uFillTx/>
                    <a:latin typeface="Calibri Light"/>
                    <a:cs typeface="Calibri Light"/>
                  </a:rPr>
                  <a:t>Practical 1</a:t>
                </a:r>
              </a:p>
              <a:p>
                <a:pPr algn="ctr">
                  <a:defRPr sz="1800" b="0" i="0" u="none" strike="noStrike" kern="0" cap="none" spc="0" baseline="0">
                    <a:solidFill>
                      <a:srgbClr val="000000"/>
                    </a:solidFill>
                    <a:uFillTx/>
                  </a:defRPr>
                </a:pPr>
                <a:r>
                  <a:rPr lang="en-GB" sz="1400" b="1">
                    <a:solidFill>
                      <a:srgbClr val="000000"/>
                    </a:solidFill>
                    <a:latin typeface="Calibri Light"/>
                    <a:ea typeface="Calibri Light"/>
                    <a:cs typeface="Calibri Light"/>
                  </a:rPr>
                  <a:t>Poached Egg &amp; Fanned Avocado </a:t>
                </a:r>
              </a:p>
            </p:txBody>
          </p:sp>
          <p:sp>
            <p:nvSpPr>
              <p:cNvPr id="6" name="Rounded Rectangle 68">
                <a:extLst>
                  <a:ext uri="{FF2B5EF4-FFF2-40B4-BE49-F238E27FC236}">
                    <a16:creationId xmlns:a16="http://schemas.microsoft.com/office/drawing/2014/main" id="{52D43149-27AE-9DAC-E4BF-FBC2BE70B588}"/>
                  </a:ext>
                </a:extLst>
              </p:cNvPr>
              <p:cNvSpPr/>
              <p:nvPr/>
            </p:nvSpPr>
            <p:spPr>
              <a:xfrm rot="21270508">
                <a:off x="5718371" y="3312048"/>
                <a:ext cx="1318189" cy="582436"/>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a:solidFill>
                      <a:srgbClr val="000000"/>
                    </a:solidFill>
                    <a:latin typeface="Calibri Light"/>
                    <a:ea typeface="Calibri Light"/>
                    <a:cs typeface="Calibri Light"/>
                  </a:rPr>
                  <a:t>Protein – HBV &amp; LBV</a:t>
                </a:r>
                <a:endParaRPr lang="en-GB" sz="1200" b="0" i="0" u="none" strike="noStrike" cap="none" spc="0" baseline="0">
                  <a:solidFill>
                    <a:srgbClr val="000000"/>
                  </a:solidFill>
                  <a:uFillTx/>
                  <a:latin typeface="Calibri Light"/>
                  <a:ea typeface="Calibri Light"/>
                  <a:cs typeface="Calibri Light"/>
                </a:endParaRPr>
              </a:p>
            </p:txBody>
          </p:sp>
          <p:sp>
            <p:nvSpPr>
              <p:cNvPr id="7" name="TextBox 10">
                <a:extLst>
                  <a:ext uri="{FF2B5EF4-FFF2-40B4-BE49-F238E27FC236}">
                    <a16:creationId xmlns:a16="http://schemas.microsoft.com/office/drawing/2014/main" id="{F765BC90-2ECF-0818-2887-20D6A99CC3B0}"/>
                  </a:ext>
                </a:extLst>
              </p:cNvPr>
              <p:cNvSpPr txBox="1"/>
              <p:nvPr/>
            </p:nvSpPr>
            <p:spPr>
              <a:xfrm rot="427312">
                <a:off x="2021362" y="4117097"/>
                <a:ext cx="1650147" cy="488999"/>
              </a:xfrm>
              <a:prstGeom prst="rect">
                <a:avLst/>
              </a:prstGeom>
              <a:solidFill>
                <a:srgbClr val="FFFFFF"/>
              </a:solidFill>
              <a:ln w="9528" cap="flat">
                <a:solidFill>
                  <a:srgbClr val="000000"/>
                </a:solidFill>
                <a:prstDash val="solid"/>
                <a:miter/>
              </a:ln>
            </p:spPr>
            <p:txBody>
              <a:bodyPr vert="horz" wrap="square" lIns="91440" tIns="45720" rIns="91440" bIns="45720" anchor="t" anchorCtr="1" compatLnSpc="1">
                <a:spAutoFit/>
              </a:bodyPr>
              <a:lstStyle/>
              <a:p>
                <a:pPr algn="ctr">
                  <a:defRPr sz="1800" b="0" i="0" u="none" strike="noStrike" kern="0" cap="none" spc="0" baseline="0">
                    <a:solidFill>
                      <a:srgbClr val="000000"/>
                    </a:solidFill>
                    <a:uFillTx/>
                  </a:defRPr>
                </a:pPr>
                <a:r>
                  <a:rPr lang="en-GB" sz="1200">
                    <a:solidFill>
                      <a:srgbClr val="000000"/>
                    </a:solidFill>
                    <a:latin typeface="Calibri Light"/>
                    <a:ea typeface="Calibri Light"/>
                    <a:cs typeface="Calibri Light"/>
                  </a:rPr>
                  <a:t>Carbohydrates – Glycaemic Index </a:t>
                </a:r>
                <a:endParaRPr lang="en-GB" sz="1200" b="0" i="0" u="none" strike="noStrike" kern="1200" cap="none" spc="0" baseline="0">
                  <a:solidFill>
                    <a:srgbClr val="000000"/>
                  </a:solidFill>
                  <a:uFillTx/>
                  <a:latin typeface="Calibri Light"/>
                  <a:ea typeface="Calibri Light"/>
                  <a:cs typeface="Calibri Light"/>
                </a:endParaRPr>
              </a:p>
            </p:txBody>
          </p:sp>
          <p:sp>
            <p:nvSpPr>
              <p:cNvPr id="8" name="Rounded Rectangle 68">
                <a:extLst>
                  <a:ext uri="{FF2B5EF4-FFF2-40B4-BE49-F238E27FC236}">
                    <a16:creationId xmlns:a16="http://schemas.microsoft.com/office/drawing/2014/main" id="{770721AD-0E8A-905C-4741-F007DDF5CA54}"/>
                  </a:ext>
                </a:extLst>
              </p:cNvPr>
              <p:cNvSpPr/>
              <p:nvPr/>
            </p:nvSpPr>
            <p:spPr>
              <a:xfrm>
                <a:off x="2012084" y="2942329"/>
                <a:ext cx="1238664" cy="590400"/>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a:solidFill>
                      <a:srgbClr val="000000"/>
                    </a:solidFill>
                    <a:latin typeface="Calibri Light"/>
                    <a:ea typeface="Calibri Light"/>
                    <a:cs typeface="Calibri Light"/>
                  </a:rPr>
                  <a:t>Macronutrients – functions &amp; sources </a:t>
                </a:r>
                <a:endParaRPr lang="en-GB" sz="1200" b="0" i="0" u="none" strike="noStrike" kern="1200" cap="none" spc="0" baseline="0">
                  <a:solidFill>
                    <a:srgbClr val="000000"/>
                  </a:solidFill>
                  <a:uFillTx/>
                  <a:latin typeface="Calibri Light"/>
                  <a:ea typeface="Calibri Light"/>
                  <a:cs typeface="Calibri Light"/>
                </a:endParaRPr>
              </a:p>
            </p:txBody>
          </p:sp>
          <p:sp>
            <p:nvSpPr>
              <p:cNvPr id="9" name="Rounded Rectangle 68">
                <a:extLst>
                  <a:ext uri="{FF2B5EF4-FFF2-40B4-BE49-F238E27FC236}">
                    <a16:creationId xmlns:a16="http://schemas.microsoft.com/office/drawing/2014/main" id="{DD8F0C7F-E2DF-9013-F68A-A24D96462F1E}"/>
                  </a:ext>
                </a:extLst>
              </p:cNvPr>
              <p:cNvSpPr/>
              <p:nvPr/>
            </p:nvSpPr>
            <p:spPr>
              <a:xfrm rot="20826454">
                <a:off x="6473353" y="2368890"/>
                <a:ext cx="1440756" cy="648071"/>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a:solidFill>
                      <a:srgbClr val="000000"/>
                    </a:solidFill>
                    <a:latin typeface="Calibri Light"/>
                    <a:ea typeface="Calibri Light"/>
                    <a:cs typeface="Calibri Light"/>
                  </a:rPr>
                  <a:t>5 a Day Campaign</a:t>
                </a:r>
                <a:endParaRPr lang="en-GB" sz="1200" b="0" i="0" u="none" strike="noStrike" kern="1200" cap="none" spc="0" baseline="0">
                  <a:solidFill>
                    <a:srgbClr val="000000"/>
                  </a:solidFill>
                  <a:uFillTx/>
                  <a:latin typeface="Calibri Light"/>
                  <a:ea typeface="Calibri Light"/>
                  <a:cs typeface="Calibri Light"/>
                </a:endParaRPr>
              </a:p>
            </p:txBody>
          </p:sp>
          <p:sp>
            <p:nvSpPr>
              <p:cNvPr id="11" name="Rounded Rectangle 68">
                <a:extLst>
                  <a:ext uri="{FF2B5EF4-FFF2-40B4-BE49-F238E27FC236}">
                    <a16:creationId xmlns:a16="http://schemas.microsoft.com/office/drawing/2014/main" id="{932D16C6-A89F-52BD-15E6-6F1F13F8BF29}"/>
                  </a:ext>
                </a:extLst>
              </p:cNvPr>
              <p:cNvSpPr/>
              <p:nvPr/>
            </p:nvSpPr>
            <p:spPr>
              <a:xfrm rot="160371">
                <a:off x="2531444" y="1852624"/>
                <a:ext cx="1230617" cy="449939"/>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kern="0">
                    <a:solidFill>
                      <a:srgbClr val="000000"/>
                    </a:solidFill>
                    <a:latin typeface="Calibri Light"/>
                    <a:ea typeface="Calibri Light"/>
                    <a:cs typeface="Calibri Light"/>
                  </a:rPr>
                  <a:t>Recap hygiene routine</a:t>
                </a:r>
                <a:endParaRPr lang="en-GB" sz="1200" b="0" i="0" u="none" strike="noStrike" kern="0" cap="none" spc="0" baseline="0">
                  <a:solidFill>
                    <a:srgbClr val="000000"/>
                  </a:solidFill>
                  <a:uFillTx/>
                  <a:latin typeface="Calibri Light"/>
                  <a:ea typeface="Calibri Light"/>
                  <a:cs typeface="Calibri Light"/>
                </a:endParaRPr>
              </a:p>
            </p:txBody>
          </p:sp>
          <p:sp>
            <p:nvSpPr>
              <p:cNvPr id="12" name="TextBox 15">
                <a:extLst>
                  <a:ext uri="{FF2B5EF4-FFF2-40B4-BE49-F238E27FC236}">
                    <a16:creationId xmlns:a16="http://schemas.microsoft.com/office/drawing/2014/main" id="{060DA45B-1041-3B1F-C4FE-62FEB30FB48E}"/>
                  </a:ext>
                </a:extLst>
              </p:cNvPr>
              <p:cNvSpPr txBox="1"/>
              <p:nvPr/>
            </p:nvSpPr>
            <p:spPr>
              <a:xfrm>
                <a:off x="1064120" y="1020131"/>
                <a:ext cx="1408056" cy="684598"/>
              </a:xfrm>
              <a:prstGeom prst="rect">
                <a:avLst/>
              </a:prstGeom>
              <a:solidFill>
                <a:srgbClr val="FFFFFF"/>
              </a:solidFill>
              <a:ln w="9528" cap="flat">
                <a:solidFill>
                  <a:srgbClr val="000000"/>
                </a:solidFill>
                <a:prstDash val="solid"/>
                <a:miter/>
              </a:ln>
            </p:spPr>
            <p:txBody>
              <a:bodyPr vert="horz" wrap="square" lIns="91440" tIns="45720" rIns="91440" bIns="45720" anchor="t" anchorCtr="1" compatLnSpc="1">
                <a:spAutoFit/>
              </a:bodyPr>
              <a:lstStyle/>
              <a:p>
                <a:pPr algn="ctr">
                  <a:defRPr sz="1800" b="0" i="0" u="none" strike="noStrike" kern="0" cap="none" spc="0" baseline="0">
                    <a:solidFill>
                      <a:srgbClr val="000000"/>
                    </a:solidFill>
                    <a:uFillTx/>
                  </a:defRPr>
                </a:pPr>
                <a:r>
                  <a:rPr lang="en-GB" sz="1200" b="1">
                    <a:solidFill>
                      <a:srgbClr val="000000"/>
                    </a:solidFill>
                    <a:latin typeface="Calibri Light"/>
                    <a:ea typeface="Calibri Light"/>
                    <a:cs typeface="Calibri Light"/>
                  </a:rPr>
                  <a:t>Dietary </a:t>
                </a:r>
                <a:r>
                  <a:rPr lang="en-GB" sz="1200" b="1" err="1">
                    <a:solidFill>
                      <a:srgbClr val="000000"/>
                    </a:solidFill>
                    <a:latin typeface="Calibri Light"/>
                    <a:ea typeface="Calibri Light"/>
                    <a:cs typeface="Calibri Light"/>
                  </a:rPr>
                  <a:t>governmnet</a:t>
                </a:r>
                <a:r>
                  <a:rPr lang="en-GB" sz="1200" b="1">
                    <a:solidFill>
                      <a:srgbClr val="000000"/>
                    </a:solidFill>
                    <a:latin typeface="Calibri Light"/>
                    <a:ea typeface="Calibri Light"/>
                    <a:cs typeface="Calibri Light"/>
                  </a:rPr>
                  <a:t> guidelines &amp; macronutrients </a:t>
                </a:r>
                <a:endParaRPr lang="en-GB" sz="1200" b="1" i="0" u="none" strike="noStrike" cap="none" spc="0" baseline="0">
                  <a:solidFill>
                    <a:srgbClr val="000000"/>
                  </a:solidFill>
                  <a:uFillTx/>
                  <a:latin typeface="Calibri Light"/>
                  <a:ea typeface="Calibri Light"/>
                  <a:cs typeface="Calibri Light"/>
                </a:endParaRPr>
              </a:p>
            </p:txBody>
          </p:sp>
          <p:sp>
            <p:nvSpPr>
              <p:cNvPr id="13" name="Rounded Rectangle 68">
                <a:extLst>
                  <a:ext uri="{FF2B5EF4-FFF2-40B4-BE49-F238E27FC236}">
                    <a16:creationId xmlns:a16="http://schemas.microsoft.com/office/drawing/2014/main" id="{5325AC5E-8090-652B-0858-F42937D18A47}"/>
                  </a:ext>
                </a:extLst>
              </p:cNvPr>
              <p:cNvSpPr/>
              <p:nvPr/>
            </p:nvSpPr>
            <p:spPr>
              <a:xfrm>
                <a:off x="5544124" y="1840078"/>
                <a:ext cx="1140055" cy="535701"/>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kern="0">
                    <a:solidFill>
                      <a:srgbClr val="000000"/>
                    </a:solidFill>
                    <a:latin typeface="Calibri Light"/>
                    <a:ea typeface="Calibri Light"/>
                    <a:cs typeface="Calibri Light"/>
                  </a:rPr>
                  <a:t>8 Tips of Healthy Eating</a:t>
                </a:r>
                <a:endParaRPr lang="en-GB" sz="1200" b="0" i="0" u="none" strike="noStrike" kern="0" cap="none" spc="0" baseline="0">
                  <a:solidFill>
                    <a:srgbClr val="000000"/>
                  </a:solidFill>
                  <a:uFillTx/>
                  <a:latin typeface="Calibri Light"/>
                  <a:ea typeface="Calibri Light"/>
                  <a:cs typeface="Calibri Light"/>
                </a:endParaRPr>
              </a:p>
            </p:txBody>
          </p:sp>
          <p:sp>
            <p:nvSpPr>
              <p:cNvPr id="14" name="Oval 17">
                <a:extLst>
                  <a:ext uri="{FF2B5EF4-FFF2-40B4-BE49-F238E27FC236}">
                    <a16:creationId xmlns:a16="http://schemas.microsoft.com/office/drawing/2014/main" id="{B15BD6BF-71EA-D51F-2B73-C9E2A0BFEAAE}"/>
                  </a:ext>
                </a:extLst>
              </p:cNvPr>
              <p:cNvSpPr/>
              <p:nvPr/>
            </p:nvSpPr>
            <p:spPr>
              <a:xfrm>
                <a:off x="4363654" y="3735028"/>
                <a:ext cx="1308433" cy="87665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400" b="1" i="0" u="none" strike="noStrike" kern="1200" cap="none" spc="0" baseline="0">
                    <a:solidFill>
                      <a:srgbClr val="000000"/>
                    </a:solidFill>
                    <a:uFillTx/>
                    <a:latin typeface="Calibri Light"/>
                    <a:cs typeface="Calibri Light"/>
                  </a:rPr>
                  <a:t>Practical 2</a:t>
                </a:r>
                <a:r>
                  <a:rPr lang="en-GB" sz="1400" b="0" i="0" u="none" strike="noStrike" kern="1200" cap="none" spc="0" baseline="0">
                    <a:solidFill>
                      <a:srgbClr val="000000"/>
                    </a:solidFill>
                    <a:uFillTx/>
                    <a:latin typeface="Calibri Light"/>
                    <a:cs typeface="Calibri Light"/>
                  </a:rPr>
                  <a:t> </a:t>
                </a:r>
              </a:p>
              <a:p>
                <a:pPr algn="ctr">
                  <a:defRPr sz="1800" b="0" i="0" u="none" strike="noStrike" kern="0" cap="none" spc="0" baseline="0">
                    <a:solidFill>
                      <a:srgbClr val="000000"/>
                    </a:solidFill>
                    <a:uFillTx/>
                  </a:defRPr>
                </a:pPr>
                <a:r>
                  <a:rPr lang="en-GB" sz="1400">
                    <a:solidFill>
                      <a:srgbClr val="000000"/>
                    </a:solidFill>
                    <a:latin typeface="Calibri Light"/>
                    <a:ea typeface="Calibri Light"/>
                    <a:cs typeface="Calibri Light"/>
                  </a:rPr>
                  <a:t>Chicken Goujons </a:t>
                </a:r>
              </a:p>
            </p:txBody>
          </p:sp>
        </p:grpSp>
        <p:sp>
          <p:nvSpPr>
            <p:cNvPr id="15" name="Rounded Rectangle 68">
              <a:extLst>
                <a:ext uri="{FF2B5EF4-FFF2-40B4-BE49-F238E27FC236}">
                  <a16:creationId xmlns:a16="http://schemas.microsoft.com/office/drawing/2014/main" id="{591CB12C-4C72-54D5-4454-32A989CBC863}"/>
                </a:ext>
              </a:extLst>
            </p:cNvPr>
            <p:cNvSpPr/>
            <p:nvPr/>
          </p:nvSpPr>
          <p:spPr>
            <a:xfrm>
              <a:off x="4034330" y="1878053"/>
              <a:ext cx="1191655" cy="510107"/>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a:solidFill>
                    <a:srgbClr val="000000"/>
                  </a:solidFill>
                  <a:latin typeface="Calibri Light"/>
                  <a:ea typeface="Calibri Light"/>
                  <a:cs typeface="Calibri Light"/>
                </a:rPr>
                <a:t>The Eatwell Guide</a:t>
              </a:r>
              <a:endParaRPr lang="en-GB" sz="1200" b="0" i="0" u="none" strike="noStrike" cap="none" spc="0" baseline="0">
                <a:solidFill>
                  <a:srgbClr val="000000"/>
                </a:solidFill>
                <a:uFillTx/>
                <a:latin typeface="Calibri Light"/>
                <a:ea typeface="Calibri Light"/>
                <a:cs typeface="Calibri Light"/>
              </a:endParaRPr>
            </a:p>
          </p:txBody>
        </p:sp>
      </p:grpSp>
      <p:sp>
        <p:nvSpPr>
          <p:cNvPr id="17" name="Rectangle 18">
            <a:extLst>
              <a:ext uri="{FF2B5EF4-FFF2-40B4-BE49-F238E27FC236}">
                <a16:creationId xmlns:a16="http://schemas.microsoft.com/office/drawing/2014/main" id="{5F5C52D6-1E55-F2E2-CCE6-CB5A9474A000}"/>
              </a:ext>
            </a:extLst>
          </p:cNvPr>
          <p:cNvSpPr/>
          <p:nvPr/>
        </p:nvSpPr>
        <p:spPr>
          <a:xfrm>
            <a:off x="8381710" y="902366"/>
            <a:ext cx="3660948" cy="1908215"/>
          </a:xfrm>
          <a:prstGeom prst="rect">
            <a:avLst/>
          </a:prstGeom>
          <a:solidFill>
            <a:srgbClr val="11F72C"/>
          </a:solid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sng" strike="noStrike" kern="1200" cap="none" spc="0" baseline="0">
                <a:solidFill>
                  <a:srgbClr val="000000"/>
                </a:solidFill>
                <a:uFillTx/>
                <a:latin typeface="Calibri Light"/>
                <a:cs typeface="Times New Roman"/>
              </a:rPr>
              <a:t>Vocabulary</a:t>
            </a:r>
            <a:r>
              <a:rPr lang="en-GB" sz="2400" b="1" i="0" u="sng" strike="noStrike" kern="1200" cap="none" spc="300" baseline="0">
                <a:solidFill>
                  <a:srgbClr val="000000"/>
                </a:solidFill>
                <a:uFillTx/>
                <a:latin typeface="Calibri Light"/>
                <a:cs typeface="Times New Roman"/>
              </a:rPr>
              <a:t>:</a:t>
            </a:r>
          </a:p>
          <a:p>
            <a:pPr>
              <a:defRPr sz="1800" b="0" i="0" u="none" strike="noStrike" kern="0" cap="none" spc="0" baseline="0">
                <a:solidFill>
                  <a:srgbClr val="000000"/>
                </a:solidFill>
                <a:uFillTx/>
              </a:defRPr>
            </a:pPr>
            <a:r>
              <a:rPr lang="en-GB" sz="1400" b="1" spc="300">
                <a:solidFill>
                  <a:srgbClr val="000000"/>
                </a:solidFill>
                <a:latin typeface="Calibri Light"/>
                <a:ea typeface="Calibri Light"/>
                <a:cs typeface="Calibri Light"/>
              </a:rPr>
              <a:t>Macronutrient</a:t>
            </a:r>
          </a:p>
          <a:p>
            <a:pPr>
              <a:defRPr sz="1800" b="0" i="0" u="none" strike="noStrike" kern="0" cap="none" spc="0" baseline="0">
                <a:solidFill>
                  <a:srgbClr val="000000"/>
                </a:solidFill>
                <a:uFillTx/>
              </a:defRPr>
            </a:pPr>
            <a:r>
              <a:rPr lang="en-GB" sz="1400" b="1" spc="300">
                <a:solidFill>
                  <a:srgbClr val="000000"/>
                </a:solidFill>
                <a:latin typeface="Calibri Light"/>
                <a:ea typeface="Calibri Light"/>
                <a:cs typeface="Calibri Light"/>
              </a:rPr>
              <a:t>High biological value</a:t>
            </a:r>
          </a:p>
          <a:p>
            <a:pPr>
              <a:defRPr sz="1800" b="0" i="0" u="none" strike="noStrike" kern="0" cap="none" spc="0" baseline="0">
                <a:solidFill>
                  <a:srgbClr val="000000"/>
                </a:solidFill>
                <a:uFillTx/>
              </a:defRPr>
            </a:pPr>
            <a:r>
              <a:rPr lang="en-GB" sz="1400" b="1" spc="300">
                <a:solidFill>
                  <a:srgbClr val="000000"/>
                </a:solidFill>
                <a:latin typeface="Calibri Light"/>
                <a:ea typeface="Calibri Light"/>
                <a:cs typeface="Calibri Light"/>
              </a:rPr>
              <a:t>Low biological value</a:t>
            </a:r>
          </a:p>
          <a:p>
            <a:pPr>
              <a:defRPr sz="1800" b="0" i="0" u="none" strike="noStrike" kern="0" cap="none" spc="0" baseline="0">
                <a:solidFill>
                  <a:srgbClr val="000000"/>
                </a:solidFill>
                <a:uFillTx/>
              </a:defRPr>
            </a:pPr>
            <a:r>
              <a:rPr lang="en-GB" sz="1400" b="1" spc="300">
                <a:solidFill>
                  <a:srgbClr val="000000"/>
                </a:solidFill>
                <a:latin typeface="Calibri Light"/>
                <a:ea typeface="Calibri Light"/>
                <a:cs typeface="Calibri Light"/>
              </a:rPr>
              <a:t>Glycaemic index</a:t>
            </a:r>
          </a:p>
          <a:p>
            <a:pPr>
              <a:defRPr sz="1800" b="0" i="0" u="none" strike="noStrike" kern="0" cap="none" spc="0" baseline="0">
                <a:solidFill>
                  <a:srgbClr val="000000"/>
                </a:solidFill>
                <a:uFillTx/>
              </a:defRPr>
            </a:pPr>
            <a:r>
              <a:rPr lang="en-GB" sz="1400" b="1" spc="300">
                <a:solidFill>
                  <a:srgbClr val="000000"/>
                </a:solidFill>
                <a:latin typeface="Calibri Light"/>
                <a:ea typeface="Calibri Light"/>
                <a:cs typeface="Calibri Light"/>
              </a:rPr>
              <a:t>Deficiency</a:t>
            </a:r>
            <a:endParaRPr lang="en-GB" sz="1400" b="1" i="0" u="none" strike="noStrike" cap="none" spc="300" baseline="0">
              <a:solidFill>
                <a:srgbClr val="000000"/>
              </a:solidFill>
              <a:uFillTx/>
              <a:latin typeface="Calibri Light"/>
              <a:ea typeface="Calibri Light"/>
              <a:cs typeface="Calibri Light"/>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400" b="1" i="0" u="none" strike="noStrike" kern="1200" cap="none" spc="300" baseline="0">
              <a:solidFill>
                <a:srgbClr val="000000"/>
              </a:solidFill>
              <a:uFillTx/>
              <a:latin typeface="Calibri Light"/>
              <a:ea typeface="Calibri Light"/>
              <a:cs typeface="Calibri Light"/>
            </a:endParaRPr>
          </a:p>
        </p:txBody>
      </p:sp>
      <p:sp>
        <p:nvSpPr>
          <p:cNvPr id="18" name="TextBox 19">
            <a:extLst>
              <a:ext uri="{FF2B5EF4-FFF2-40B4-BE49-F238E27FC236}">
                <a16:creationId xmlns:a16="http://schemas.microsoft.com/office/drawing/2014/main" id="{DACCC190-2C8B-B9D7-FADE-C51AE86E0B35}"/>
              </a:ext>
            </a:extLst>
          </p:cNvPr>
          <p:cNvSpPr txBox="1"/>
          <p:nvPr/>
        </p:nvSpPr>
        <p:spPr>
          <a:xfrm>
            <a:off x="4057686" y="-65809"/>
            <a:ext cx="4129659" cy="707882"/>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4000" b="1" i="0" u="none" strike="noStrike" kern="1200" cap="none" spc="0" baseline="0">
                <a:solidFill>
                  <a:srgbClr val="000000"/>
                </a:solidFill>
                <a:uFillTx/>
                <a:latin typeface="Britannic Bold" pitchFamily="34"/>
              </a:rPr>
              <a:t>Learning Journey</a:t>
            </a:r>
          </a:p>
        </p:txBody>
      </p:sp>
      <p:sp>
        <p:nvSpPr>
          <p:cNvPr id="19" name="Rectangle 20">
            <a:extLst>
              <a:ext uri="{FF2B5EF4-FFF2-40B4-BE49-F238E27FC236}">
                <a16:creationId xmlns:a16="http://schemas.microsoft.com/office/drawing/2014/main" id="{CAFF0F85-033F-3D1E-A026-1368F4021ED9}"/>
              </a:ext>
            </a:extLst>
          </p:cNvPr>
          <p:cNvSpPr/>
          <p:nvPr/>
        </p:nvSpPr>
        <p:spPr>
          <a:xfrm>
            <a:off x="4305776" y="522055"/>
            <a:ext cx="3058338" cy="529702"/>
          </a:xfrm>
          <a:prstGeom prst="rect">
            <a:avLst/>
          </a:prstGeom>
          <a:noFill/>
          <a:ln cap="flat">
            <a:noFill/>
            <a:prstDash val="solid"/>
          </a:ln>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3200" u="sng">
                <a:solidFill>
                  <a:srgbClr val="000000"/>
                </a:solidFill>
                <a:latin typeface="Calibri Light"/>
              </a:rPr>
              <a:t>Healthy Living </a:t>
            </a:r>
            <a:endParaRPr lang="en-US"/>
          </a:p>
        </p:txBody>
      </p:sp>
      <p:sp>
        <p:nvSpPr>
          <p:cNvPr id="21" name="Rectangle 22">
            <a:extLst>
              <a:ext uri="{FF2B5EF4-FFF2-40B4-BE49-F238E27FC236}">
                <a16:creationId xmlns:a16="http://schemas.microsoft.com/office/drawing/2014/main" id="{C1071D6D-5CDB-0D7A-631D-D2CC1FBB99CC}"/>
              </a:ext>
            </a:extLst>
          </p:cNvPr>
          <p:cNvSpPr/>
          <p:nvPr/>
        </p:nvSpPr>
        <p:spPr>
          <a:xfrm>
            <a:off x="4910446" y="1045698"/>
            <a:ext cx="5200265" cy="584777"/>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800"/>
              </a:spcAft>
              <a:buNone/>
              <a:tabLst/>
              <a:defRPr sz="1800" b="0" i="0" u="none" strike="noStrike" kern="0" cap="none" spc="0" baseline="0">
                <a:solidFill>
                  <a:srgbClr val="000000"/>
                </a:solidFill>
                <a:uFillTx/>
              </a:defRPr>
            </a:pPr>
            <a:endParaRPr lang="en-GB" sz="3200" b="0" i="0" u="none" strike="noStrike" kern="1200" cap="none" spc="0" baseline="0">
              <a:solidFill>
                <a:srgbClr val="000000"/>
              </a:solidFill>
              <a:uFillTx/>
              <a:latin typeface="Calibri Light"/>
              <a:ea typeface="Calibri" pitchFamily="34"/>
              <a:cs typeface="Times New Roman" pitchFamily="18"/>
            </a:endParaRPr>
          </a:p>
        </p:txBody>
      </p:sp>
      <p:sp>
        <p:nvSpPr>
          <p:cNvPr id="22" name="TextBox 23">
            <a:extLst>
              <a:ext uri="{FF2B5EF4-FFF2-40B4-BE49-F238E27FC236}">
                <a16:creationId xmlns:a16="http://schemas.microsoft.com/office/drawing/2014/main" id="{E6D2AA53-48CB-C38E-76E4-301EF1A79AFF}"/>
              </a:ext>
            </a:extLst>
          </p:cNvPr>
          <p:cNvSpPr txBox="1"/>
          <p:nvPr/>
        </p:nvSpPr>
        <p:spPr>
          <a:xfrm>
            <a:off x="9032964" y="3108959"/>
            <a:ext cx="2636491" cy="646331"/>
          </a:xfrm>
          <a:prstGeom prst="rect">
            <a:avLst/>
          </a:prstGeom>
          <a:noFill/>
          <a:ln cap="flat">
            <a:noFill/>
          </a:ln>
        </p:spPr>
        <p:txBody>
          <a:bodyPr vert="horz" wrap="none" lIns="91440" tIns="45720" rIns="91440" bIns="45720" anchor="t" anchorCtr="0" compatLnSpc="1">
            <a:spAutoFit/>
          </a:bodyPr>
          <a:lstStyle/>
          <a:p>
            <a:pPr>
              <a:defRPr sz="1800" b="0" i="0" u="none" strike="noStrike" kern="0" cap="none" spc="0" baseline="0">
                <a:solidFill>
                  <a:srgbClr val="000000"/>
                </a:solidFill>
                <a:uFillTx/>
              </a:defRPr>
            </a:pPr>
            <a:r>
              <a:rPr lang="en-GB" sz="1800" b="1" i="0" u="none" strike="noStrike" kern="1200" cap="none" spc="0" baseline="0">
                <a:solidFill>
                  <a:srgbClr val="4472C4"/>
                </a:solidFill>
                <a:uFillTx/>
                <a:latin typeface="Calibri Light"/>
                <a:ea typeface="Calibri"/>
                <a:cs typeface="Times New Roman"/>
              </a:rPr>
              <a:t>Year </a:t>
            </a:r>
            <a:r>
              <a:rPr lang="en-GB" b="1">
                <a:solidFill>
                  <a:srgbClr val="4472C4"/>
                </a:solidFill>
                <a:latin typeface="Calibri Light"/>
                <a:ea typeface="Calibri"/>
                <a:cs typeface="Times New Roman"/>
              </a:rPr>
              <a:t>9 Autumn Half Term 1</a:t>
            </a:r>
          </a:p>
          <a:p>
            <a:pPr>
              <a:defRPr sz="1800" b="0" i="0" u="none" strike="noStrike" kern="0" cap="none" spc="0" baseline="0">
                <a:solidFill>
                  <a:srgbClr val="000000"/>
                </a:solidFill>
                <a:uFillTx/>
              </a:defRPr>
            </a:pPr>
            <a:endParaRPr lang="en-GB" b="1" kern="0">
              <a:solidFill>
                <a:srgbClr val="4472C4"/>
              </a:solidFill>
              <a:latin typeface="Calibri Light"/>
              <a:ea typeface="Calibri"/>
              <a:cs typeface="Times New Roman"/>
            </a:endParaRPr>
          </a:p>
        </p:txBody>
      </p:sp>
      <p:sp>
        <p:nvSpPr>
          <p:cNvPr id="23" name="Rectangle 24">
            <a:extLst>
              <a:ext uri="{FF2B5EF4-FFF2-40B4-BE49-F238E27FC236}">
                <a16:creationId xmlns:a16="http://schemas.microsoft.com/office/drawing/2014/main" id="{8CBEEF4C-4104-8E26-1EC1-E6D1ED66D71D}"/>
              </a:ext>
            </a:extLst>
          </p:cNvPr>
          <p:cNvSpPr/>
          <p:nvPr/>
        </p:nvSpPr>
        <p:spPr>
          <a:xfrm>
            <a:off x="8378658" y="3525265"/>
            <a:ext cx="3730898" cy="3328219"/>
          </a:xfrm>
          <a:prstGeom prst="rect">
            <a:avLst/>
          </a:prstGeom>
          <a:noFill/>
          <a:ln cap="flat">
            <a:noFill/>
            <a:prstDash val="solid"/>
          </a:ln>
        </p:spPr>
        <p:txBody>
          <a:bodyPr vert="horz" wrap="square" lIns="91440" tIns="45720" rIns="91440" bIns="45720" anchor="t" anchorCtr="0" compatLnSpc="1">
            <a:spAutoFit/>
          </a:bodyPr>
          <a:lstStyle/>
          <a:p>
            <a:pPr>
              <a:defRPr sz="1800" b="0" i="0" u="none" strike="noStrike" kern="0" cap="none" spc="0" baseline="0">
                <a:solidFill>
                  <a:srgbClr val="000000"/>
                </a:solidFill>
                <a:uFillTx/>
              </a:defRPr>
            </a:pPr>
            <a:r>
              <a:rPr lang="en-GB" sz="1400">
                <a:solidFill>
                  <a:srgbClr val="000000"/>
                </a:solidFill>
                <a:latin typeface="Calibri"/>
                <a:ea typeface="Calibri"/>
                <a:cs typeface="Calibri"/>
              </a:rPr>
              <a:t>This half term is essential for students to understand the fundamentals of nutrients and identify the government advice in relation to a balanced diet. Students will learn each of the macronutrients, their functions and sources. They will also learn deficiencies linked to a lack of these key nutrients. All three dietary government guidelines (Eatwell Guide, 5 a day Campaign, 8 tips of Healthy Eating) will be covered so they can make appropriate decisions when selecting healthy and nutritional meals. Practical lessons will involve making dishes linked to macronutrients-protein, carbohydrates &amp; fats.</a:t>
            </a:r>
            <a:endParaRPr lang="en-US" sz="1400">
              <a:ea typeface="Calibri"/>
              <a:cs typeface="Calibri"/>
            </a:endParaRPr>
          </a:p>
          <a:p>
            <a:pPr marL="0" marR="0" lvl="0" indent="0" algn="l" defTabSz="914400" rtl="0" fontAlgn="auto" hangingPunct="1">
              <a:lnSpc>
                <a:spcPct val="107000"/>
              </a:lnSpc>
              <a:spcBef>
                <a:spcPts val="0"/>
              </a:spcBef>
              <a:spcAft>
                <a:spcPts val="800"/>
              </a:spcAft>
              <a:buNone/>
              <a:tabLst/>
              <a:defRPr sz="1800" b="0" i="0" u="none" strike="noStrike" kern="0" cap="none" spc="0" baseline="0">
                <a:solidFill>
                  <a:srgbClr val="000000"/>
                </a:solidFill>
                <a:uFillTx/>
              </a:defRPr>
            </a:pPr>
            <a:endParaRPr lang="en-GB" sz="1200" b="0" i="0" u="none" strike="noStrike" kern="1200" cap="none" spc="0" baseline="0">
              <a:solidFill>
                <a:srgbClr val="202124"/>
              </a:solidFill>
              <a:uFillTx/>
              <a:latin typeface="Calibri Light"/>
              <a:ea typeface="Calibri" pitchFamily="34"/>
              <a:cs typeface="Calibri Light"/>
            </a:endParaRPr>
          </a:p>
        </p:txBody>
      </p:sp>
      <p:pic>
        <p:nvPicPr>
          <p:cNvPr id="24" name="Picture 25">
            <a:extLst>
              <a:ext uri="{FF2B5EF4-FFF2-40B4-BE49-F238E27FC236}">
                <a16:creationId xmlns:a16="http://schemas.microsoft.com/office/drawing/2014/main" id="{44CF1778-5E7E-8A2F-3B1F-AB5C6FCEF423}"/>
              </a:ext>
            </a:extLst>
          </p:cNvPr>
          <p:cNvPicPr>
            <a:picLocks noChangeAspect="1"/>
          </p:cNvPicPr>
          <p:nvPr/>
        </p:nvPicPr>
        <p:blipFill>
          <a:blip r:embed="rId3"/>
          <a:stretch>
            <a:fillRect/>
          </a:stretch>
        </p:blipFill>
        <p:spPr>
          <a:xfrm>
            <a:off x="241474" y="161967"/>
            <a:ext cx="1033985" cy="983007"/>
          </a:xfrm>
          <a:prstGeom prst="rect">
            <a:avLst/>
          </a:prstGeom>
          <a:noFill/>
          <a:ln cap="flat">
            <a:noFill/>
          </a:ln>
        </p:spPr>
      </p:pic>
      <p:sp>
        <p:nvSpPr>
          <p:cNvPr id="25" name="TextBox 24">
            <a:extLst>
              <a:ext uri="{FF2B5EF4-FFF2-40B4-BE49-F238E27FC236}">
                <a16:creationId xmlns:a16="http://schemas.microsoft.com/office/drawing/2014/main" id="{45BAF749-65C9-7305-F504-C6BD7D75AF8C}"/>
              </a:ext>
            </a:extLst>
          </p:cNvPr>
          <p:cNvSpPr txBox="1"/>
          <p:nvPr/>
        </p:nvSpPr>
        <p:spPr>
          <a:xfrm>
            <a:off x="3048000" y="1108363"/>
            <a:ext cx="465116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ea typeface="Calibri"/>
                <a:cs typeface="Calibri"/>
              </a:rPr>
              <a:t>Topic: Dietary government guidelines &amp; macronutrients </a:t>
            </a:r>
          </a:p>
        </p:txBody>
      </p:sp>
      <p:sp>
        <p:nvSpPr>
          <p:cNvPr id="27" name="Rounded Rectangle 68">
            <a:extLst>
              <a:ext uri="{FF2B5EF4-FFF2-40B4-BE49-F238E27FC236}">
                <a16:creationId xmlns:a16="http://schemas.microsoft.com/office/drawing/2014/main" id="{E455A17D-40FC-6B04-F838-1D043C690AED}"/>
              </a:ext>
            </a:extLst>
          </p:cNvPr>
          <p:cNvSpPr/>
          <p:nvPr/>
        </p:nvSpPr>
        <p:spPr>
          <a:xfrm>
            <a:off x="3656946" y="5062730"/>
            <a:ext cx="1380071" cy="557398"/>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a:solidFill>
                  <a:srgbClr val="000000"/>
                </a:solidFill>
                <a:latin typeface="Calibri Light"/>
                <a:ea typeface="Calibri Light"/>
                <a:cs typeface="Calibri Light"/>
              </a:rPr>
              <a:t>Fats – Saturated &amp; Trans </a:t>
            </a:r>
            <a:endParaRPr lang="en-US"/>
          </a:p>
        </p:txBody>
      </p:sp>
      <p:sp>
        <p:nvSpPr>
          <p:cNvPr id="28" name="Rounded Rectangle 68">
            <a:extLst>
              <a:ext uri="{FF2B5EF4-FFF2-40B4-BE49-F238E27FC236}">
                <a16:creationId xmlns:a16="http://schemas.microsoft.com/office/drawing/2014/main" id="{51A109F1-6476-B9E2-00E3-E00AB5E756E5}"/>
              </a:ext>
            </a:extLst>
          </p:cNvPr>
          <p:cNvSpPr/>
          <p:nvPr/>
        </p:nvSpPr>
        <p:spPr>
          <a:xfrm>
            <a:off x="5834089" y="4963769"/>
            <a:ext cx="1538408" cy="656359"/>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a:solidFill>
                  <a:srgbClr val="000000"/>
                </a:solidFill>
                <a:latin typeface="Calibri Light"/>
                <a:ea typeface="Calibri Light"/>
                <a:cs typeface="Calibri Light"/>
              </a:rPr>
              <a:t>Fats – Polyunsaturated &amp; Monounsaturated </a:t>
            </a:r>
            <a:endParaRPr lang="en-US"/>
          </a:p>
        </p:txBody>
      </p:sp>
      <p:sp>
        <p:nvSpPr>
          <p:cNvPr id="29" name="TextBox 28">
            <a:extLst>
              <a:ext uri="{FF2B5EF4-FFF2-40B4-BE49-F238E27FC236}">
                <a16:creationId xmlns:a16="http://schemas.microsoft.com/office/drawing/2014/main" id="{CAE9579B-394B-B199-D252-C8963543F8DC}"/>
              </a:ext>
            </a:extLst>
          </p:cNvPr>
          <p:cNvSpPr txBox="1"/>
          <p:nvPr/>
        </p:nvSpPr>
        <p:spPr>
          <a:xfrm>
            <a:off x="237505" y="5047012"/>
            <a:ext cx="2968831"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ea typeface="Calibri"/>
                <a:cs typeface="Calibri"/>
              </a:rPr>
              <a:t>TUDOR HABITS AND VALUES: </a:t>
            </a:r>
            <a:r>
              <a:rPr lang="en-US" sz="1400">
                <a:ea typeface="Calibri"/>
                <a:cs typeface="Calibri"/>
              </a:rPr>
              <a:t>This half term will cover many aspects of nutrition that will require you to be open to failure and feedback. You will take responsibility to modify recipes to challenge your skill level and self regulate when planning for practical lessons. </a:t>
            </a:r>
            <a:endParaRPr lang="en-US" b="1">
              <a:ea typeface="Calibri"/>
              <a:cs typeface="Calibri"/>
            </a:endParaRPr>
          </a:p>
        </p:txBody>
      </p:sp>
    </p:spTree>
    <p:extLst>
      <p:ext uri="{BB962C8B-B14F-4D97-AF65-F5344CB8AC3E}">
        <p14:creationId xmlns:p14="http://schemas.microsoft.com/office/powerpoint/2010/main" val="31466643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A9D652D86F994481216BCF694F4025" ma:contentTypeVersion="19" ma:contentTypeDescription="Create a new document." ma:contentTypeScope="" ma:versionID="efa6d504d16cba0acc33769a4260a999">
  <xsd:schema xmlns:xsd="http://www.w3.org/2001/XMLSchema" xmlns:xs="http://www.w3.org/2001/XMLSchema" xmlns:p="http://schemas.microsoft.com/office/2006/metadata/properties" xmlns:ns2="2c89865b-5e59-414f-9fcc-c21b058460e3" xmlns:ns3="c30133e2-1539-4610-bd5a-315007332f2c" xmlns:ns4="http://schemas.microsoft.com/sharepoint/v4" targetNamespace="http://schemas.microsoft.com/office/2006/metadata/properties" ma:root="true" ma:fieldsID="5faf94d6bc035774506d9446157692d1" ns2:_="" ns3:_="" ns4:_="">
    <xsd:import namespace="2c89865b-5e59-414f-9fcc-c21b058460e3"/>
    <xsd:import namespace="c30133e2-1539-4610-bd5a-315007332f2c"/>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LengthInSeconds" minOccurs="0"/>
                <xsd:element ref="ns2:SharedWithUsers" minOccurs="0"/>
                <xsd:element ref="ns2:SharedWithDetails"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3:MediaServiceLocation" minOccurs="0"/>
                <xsd:element ref="ns3:lcf76f155ced4ddcb4097134ff3c332f" minOccurs="0"/>
                <xsd:element ref="ns2:TaxCatchAll" minOccurs="0"/>
                <xsd:element ref="ns4:IconOverla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89865b-5e59-414f-9fcc-c21b058460e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8e199936-3b82-4c34-8ff8-9f8f5bd3e1e5}" ma:internalName="TaxCatchAll" ma:showField="CatchAllData" ma:web="2c89865b-5e59-414f-9fcc-c21b058460e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30133e2-1539-4610-bd5a-315007332f2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7"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2c89865b-5e59-414f-9fcc-c21b058460e3">7FRWY77KWDNN-826363275-3281630</_dlc_DocId>
    <_dlc_DocIdUrl xmlns="2c89865b-5e59-414f-9fcc-c21b058460e3">
      <Url>https://tudorgrangeacademiestrust.sharepoint.com/sites/TGA-SOL-STAFF-SHARED/_layouts/15/DocIdRedir.aspx?ID=7FRWY77KWDNN-826363275-3281630</Url>
      <Description>7FRWY77KWDNN-826363275-3281630</Description>
    </_dlc_DocIdUrl>
    <IconOverlay xmlns="http://schemas.microsoft.com/sharepoint/v4" xsi:nil="true"/>
    <TaxCatchAll xmlns="2c89865b-5e59-414f-9fcc-c21b058460e3" xsi:nil="true"/>
    <lcf76f155ced4ddcb4097134ff3c332f xmlns="c30133e2-1539-4610-bd5a-315007332f2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E15279C-64D1-4ACF-A74B-9E51E5F5DA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89865b-5e59-414f-9fcc-c21b058460e3"/>
    <ds:schemaRef ds:uri="c30133e2-1539-4610-bd5a-315007332f2c"/>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43A75C1-C25F-48DB-88BA-178E19F12FF4}">
  <ds:schemaRefs>
    <ds:schemaRef ds:uri="http://schemas.microsoft.com/sharepoint/v3/contenttype/forms"/>
  </ds:schemaRefs>
</ds:datastoreItem>
</file>

<file path=customXml/itemProps3.xml><?xml version="1.0" encoding="utf-8"?>
<ds:datastoreItem xmlns:ds="http://schemas.openxmlformats.org/officeDocument/2006/customXml" ds:itemID="{D4A545D1-84BB-4E4C-B168-D9440C564997}">
  <ds:schemaRefs>
    <ds:schemaRef ds:uri="http://schemas.microsoft.com/sharepoint/events"/>
  </ds:schemaRefs>
</ds:datastoreItem>
</file>

<file path=customXml/itemProps4.xml><?xml version="1.0" encoding="utf-8"?>
<ds:datastoreItem xmlns:ds="http://schemas.openxmlformats.org/officeDocument/2006/customXml" ds:itemID="{7E208FA4-01FB-4AF0-B30A-6BB009CD3731}">
  <ds:schemaRefs>
    <ds:schemaRef ds:uri="http://schemas.microsoft.com/office/2006/metadata/properties"/>
    <ds:schemaRef ds:uri="http://schemas.microsoft.com/office/infopath/2007/PartnerControls"/>
    <ds:schemaRef ds:uri="a58c7342-cf3e-40a1-8a2e-01e5f32da5b3"/>
    <ds:schemaRef ds:uri="098897a3-539c-4fad-85cb-e6f76c9fe8a7"/>
    <ds:schemaRef ds:uri="2c89865b-5e59-414f-9fcc-c21b058460e3"/>
    <ds:schemaRef ds:uri="http://schemas.microsoft.com/sharepoint/v4"/>
    <ds:schemaRef ds:uri="c30133e2-1539-4610-bd5a-315007332f2c"/>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4</cp:revision>
  <dcterms:created xsi:type="dcterms:W3CDTF">2024-04-22T11:08:07Z</dcterms:created>
  <dcterms:modified xsi:type="dcterms:W3CDTF">2024-12-03T13:03:31Z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bac2baf0-d416-479a-855e-50bd6f941162</vt:lpwstr>
  </property>
  <property fmtid="{D5CDD505-2E9C-101B-9397-08002B2CF9AE}" pid="3" name="ContentTypeId">
    <vt:lpwstr>0x01010019A9D652D86F994481216BCF694F4025</vt:lpwstr>
  </property>
  <property fmtid="{D5CDD505-2E9C-101B-9397-08002B2CF9AE}" pid="4" name="MediaServiceImageTags">
    <vt:lpwstr/>
  </property>
</Properties>
</file>