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  <p:sldMasterId id="2147483648" r:id="rId6"/>
  </p:sldMasterIdLst>
  <p:sldIdLst>
    <p:sldId id="57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BDC42F-2AD6-3990-9736-237959FAEB21}" v="2" dt="2024-04-22T11:59:19.4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52A53-444B-D74D-1556-411B8C5743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A3C449-643E-1DB0-283A-C62EB3309C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96B2A7-A262-773D-7C0B-F22FDC58F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89E8-9363-4E78-9C6A-819E59FACDE1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C9FEF2-554F-F8F5-8CC3-ABB0A64E0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581E29-368A-444D-F941-428D35D6D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6F2DB-FE57-4982-A4AC-576111B317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6216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B9F49-6AF6-B499-F1E9-12C4543CC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4F931-487D-A5A2-AF16-46E0FC4B83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CA0686-2966-2101-3468-6C1542B7E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89E8-9363-4E78-9C6A-819E59FACDE1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AF1E1E-330E-A502-3825-316EA485B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80AB13-BF7C-E0FF-7F32-EF6A18B00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6F2DB-FE57-4982-A4AC-576111B317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6337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31871-4C5D-BC17-C5C0-48E11B9D9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D0D612-D979-A5B6-A0D3-9F932015C4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42B2E6-D1DC-227E-BC46-68B3ADEB0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89E8-9363-4E78-9C6A-819E59FACDE1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87555-84F2-AC9D-B950-E6DA71CAD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7B3C98-2E1D-F2E9-7437-523CF651E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6F2DB-FE57-4982-A4AC-576111B317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764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59A20-5664-F507-8A3D-CF8FE38F9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F8F75C-FB4A-786B-5F59-63CD13B068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BD4850-23F0-7E54-2D84-BD5C84A6AC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755B4B-0B00-ADA2-9C64-72755E89C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89E8-9363-4E78-9C6A-819E59FACDE1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DB1B22-9544-66F2-B1A0-187A3C0FB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92703E-DC22-4A48-7F5B-356CD0ABF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6F2DB-FE57-4982-A4AC-576111B317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144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2DADA-34D5-71F1-3F00-A1F584AC6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4DFA1A-5D3B-2B26-9A6A-2E122F05F4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BFA2E7-DC27-4FE6-4FCF-EF0A418D9B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6907C2-6E8B-2D37-07F2-18862A5926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78FD6B-8F27-86F8-3A54-438201B31D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543868-11FC-529C-927B-FF5AC044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89E8-9363-4E78-9C6A-819E59FACDE1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0ADF41-5018-1144-47F7-5330C6AD0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3B0CE1-0676-22D2-58E4-79F825EA7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6F2DB-FE57-4982-A4AC-576111B317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1095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727A2-7BBA-5901-A6D6-E8528D90C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79F119-CCE4-3CBD-3D4D-25635B796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89E8-9363-4E78-9C6A-819E59FACDE1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DFF985-DBF8-3ED8-1D02-E49A00765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E7B297-E3AB-8C44-DB42-F8C0B7428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6F2DB-FE57-4982-A4AC-576111B317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4091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5FE18B-AB59-F428-7A69-E362C8EF8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89E8-9363-4E78-9C6A-819E59FACDE1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DC4ABF-0A46-7336-1FE2-5AF3F0CFE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B2FB62-2BB2-32B1-6365-AA64344E2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6F2DB-FE57-4982-A4AC-576111B317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0838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91252-A541-0F7F-5CF0-AE4D70189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8DB679-234C-0520-9F8B-EED4F38E08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8D3E5-3FCB-F1FC-EC23-81DAFF84EF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28CC0E-3DF8-4778-35AE-954AF7E32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89E8-9363-4E78-9C6A-819E59FACDE1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401F1C-8A3B-4879-32A5-928B9F365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D1FF02-F2F1-CE32-AD1B-DE4DF65D1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6F2DB-FE57-4982-A4AC-576111B317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6070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73184-A608-567F-AE75-EF8C8E43E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574C9E-656D-3F03-29F2-7BFD228F74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436C9E-46BF-4437-177F-99C8056C41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D9F692-45BB-F0D0-2043-73BB7C07E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89E8-9363-4E78-9C6A-819E59FACDE1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E6C0BF-C4BE-9342-7836-E009C2B71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52C4F0-55FE-A159-E0EF-C4E705E0F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6F2DB-FE57-4982-A4AC-576111B317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380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E72B5-B27A-F3DA-501F-CEAF3DD11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EF6C69-A797-E772-9F90-4AB4313720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C2AD43-F493-BBB4-36E0-E3D616342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89E8-9363-4E78-9C6A-819E59FACDE1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E6C4A5-7A76-8F86-723A-77235A5C6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D3F2CC-267E-B401-FDAB-05EACFC4B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6F2DB-FE57-4982-A4AC-576111B317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3697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40D312-5D0B-1C74-D1E5-401F38E9F5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8922E7-0D79-726B-D5D6-B48F464E7D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A244E8-6B7D-E811-99A7-26103C6FF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89E8-9363-4E78-9C6A-819E59FACDE1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36741-858D-C978-B9A9-F936BF034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802A0F-1E47-8672-92C6-025495DB4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6F2DB-FE57-4982-A4AC-576111B317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2451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F086A-0779-4D0E-AA31-08F7BE5ACC1B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9EFC-8016-4224-9FCB-05440E4FB5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9171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F086A-0779-4D0E-AA31-08F7BE5ACC1B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9EFC-8016-4224-9FCB-05440E4FB5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26047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F086A-0779-4D0E-AA31-08F7BE5ACC1B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9EFC-8016-4224-9FCB-05440E4FB5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43035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F086A-0779-4D0E-AA31-08F7BE5ACC1B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9EFC-8016-4224-9FCB-05440E4FB5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8111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F086A-0779-4D0E-AA31-08F7BE5ACC1B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9EFC-8016-4224-9FCB-05440E4FB5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16516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F086A-0779-4D0E-AA31-08F7BE5ACC1B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9EFC-8016-4224-9FCB-05440E4FB5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88476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F086A-0779-4D0E-AA31-08F7BE5ACC1B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9EFC-8016-4224-9FCB-05440E4FB5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78804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F086A-0779-4D0E-AA31-08F7BE5ACC1B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9EFC-8016-4224-9FCB-05440E4FB5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19105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F086A-0779-4D0E-AA31-08F7BE5ACC1B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9EFC-8016-4224-9FCB-05440E4FB5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19935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F086A-0779-4D0E-AA31-08F7BE5ACC1B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9EFC-8016-4224-9FCB-05440E4FB5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45053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F086A-0779-4D0E-AA31-08F7BE5ACC1B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9EFC-8016-4224-9FCB-05440E4FB5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312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C8123A4-8C49-E01E-8BDB-EC48CD174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FA537D-2D80-9F5D-2A15-8445B7FFE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873C3D-342F-AC1B-745B-7C7B7E074B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3189E8-9363-4E78-9C6A-819E59FACDE1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6C7F83-8973-92AD-0631-040CEB87BB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DC2DA3-6D4D-35F2-A9D1-4A755402B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76F2DB-FE57-4982-A4AC-576111B317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5955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F086A-0779-4D0E-AA31-08F7BE5ACC1B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19EFC-8016-4224-9FCB-05440E4FB5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7296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1D292C84-E1AF-329B-4FEC-CD33F2406671}"/>
              </a:ext>
            </a:extLst>
          </p:cNvPr>
          <p:cNvSpPr txBox="1"/>
          <p:nvPr/>
        </p:nvSpPr>
        <p:spPr>
          <a:xfrm>
            <a:off x="5012542" y="653772"/>
            <a:ext cx="4007633" cy="50013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800" b="1" dirty="0">
                <a:latin typeface="Arial"/>
                <a:cs typeface="Arial"/>
              </a:rPr>
              <a:t>Learning Journey</a:t>
            </a:r>
            <a:r>
              <a:rPr lang="en-US" sz="2250" dirty="0">
                <a:latin typeface="Arial"/>
                <a:cs typeface="Arial"/>
              </a:rPr>
              <a:t>​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2FF0C56-832F-D216-D2C0-79D909BDDC83}"/>
              </a:ext>
            </a:extLst>
          </p:cNvPr>
          <p:cNvSpPr txBox="1"/>
          <p:nvPr/>
        </p:nvSpPr>
        <p:spPr>
          <a:xfrm>
            <a:off x="5129932" y="1170228"/>
            <a:ext cx="2057400" cy="3770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000" b="1" u="sng" dirty="0">
                <a:latin typeface="Arial"/>
                <a:cs typeface="Arial"/>
              </a:rPr>
              <a:t>Healthy Living</a:t>
            </a:r>
            <a:r>
              <a:rPr lang="en-US" b="1" u="sng" dirty="0">
                <a:latin typeface="Arial"/>
                <a:cs typeface="Arial"/>
              </a:rPr>
              <a:t>​</a:t>
            </a:r>
          </a:p>
        </p:txBody>
      </p:sp>
      <p:pic>
        <p:nvPicPr>
          <p:cNvPr id="30" name="Picture 25" descr="A green and white logo&#10;&#10;Description automatically generated">
            <a:extLst>
              <a:ext uri="{FF2B5EF4-FFF2-40B4-BE49-F238E27FC236}">
                <a16:creationId xmlns:a16="http://schemas.microsoft.com/office/drawing/2014/main" id="{81513C12-F0F9-6EDB-1B13-E96A82F55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7615" y="789633"/>
            <a:ext cx="581617" cy="55294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6790B5E7-ADB4-6B19-E5C4-5C3F2D3D5880}"/>
              </a:ext>
            </a:extLst>
          </p:cNvPr>
          <p:cNvSpPr txBox="1"/>
          <p:nvPr/>
        </p:nvSpPr>
        <p:spPr>
          <a:xfrm>
            <a:off x="3930918" y="1543160"/>
            <a:ext cx="3012807" cy="3770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000" b="1" dirty="0">
                <a:latin typeface="Calibri Light"/>
                <a:cs typeface="Arial"/>
              </a:rPr>
              <a:t>Topic: Oral Hygiene</a:t>
            </a:r>
            <a:endParaRPr lang="en-US" sz="2000" b="1" dirty="0"/>
          </a:p>
        </p:txBody>
      </p:sp>
      <p:pic>
        <p:nvPicPr>
          <p:cNvPr id="33" name="Picture 7" descr="A black background with a spiral of lines&#10;&#10;Description automatically generated">
            <a:extLst>
              <a:ext uri="{FF2B5EF4-FFF2-40B4-BE49-F238E27FC236}">
                <a16:creationId xmlns:a16="http://schemas.microsoft.com/office/drawing/2014/main" id="{E95A70D6-6CCA-E352-5053-080ECC273C4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67" r="23069"/>
          <a:stretch>
            <a:fillRect/>
          </a:stretch>
        </p:blipFill>
        <p:spPr>
          <a:xfrm>
            <a:off x="1859268" y="2108508"/>
            <a:ext cx="5951643" cy="366588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5" name="TextBox 15">
            <a:extLst>
              <a:ext uri="{FF2B5EF4-FFF2-40B4-BE49-F238E27FC236}">
                <a16:creationId xmlns:a16="http://schemas.microsoft.com/office/drawing/2014/main" id="{3A2A8A57-04BC-3180-3655-F7D9F705E5FB}"/>
              </a:ext>
            </a:extLst>
          </p:cNvPr>
          <p:cNvSpPr txBox="1"/>
          <p:nvPr/>
        </p:nvSpPr>
        <p:spPr>
          <a:xfrm>
            <a:off x="393482" y="1889409"/>
            <a:ext cx="1117633" cy="221215"/>
          </a:xfrm>
          <a:prstGeom prst="rect">
            <a:avLst/>
          </a:prstGeom>
          <a:solidFill>
            <a:srgbClr val="FFFFFF"/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51435" tIns="25718" rIns="51435" bIns="25718" anchor="t" anchorCtr="1" compatLnSpc="1">
            <a:spAutoFit/>
          </a:bodyPr>
          <a:lstStyle/>
          <a:p>
            <a:pPr algn="ctr"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b="1" dirty="0">
                <a:latin typeface="Calibri Light"/>
                <a:cs typeface="Calibri Light"/>
              </a:rPr>
              <a:t>Oral Hygiene</a:t>
            </a:r>
          </a:p>
        </p:txBody>
      </p:sp>
      <p:sp>
        <p:nvSpPr>
          <p:cNvPr id="37" name="Oval 8">
            <a:extLst>
              <a:ext uri="{FF2B5EF4-FFF2-40B4-BE49-F238E27FC236}">
                <a16:creationId xmlns:a16="http://schemas.microsoft.com/office/drawing/2014/main" id="{8101B14B-3532-881D-0498-D6A0811E4538}"/>
              </a:ext>
            </a:extLst>
          </p:cNvPr>
          <p:cNvSpPr/>
          <p:nvPr/>
        </p:nvSpPr>
        <p:spPr>
          <a:xfrm>
            <a:off x="2220178" y="1852691"/>
            <a:ext cx="1405879" cy="72976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FF00"/>
          </a:solidFill>
          <a:ln w="19046" cap="flat">
            <a:solidFill>
              <a:srgbClr val="000000"/>
            </a:solidFill>
            <a:prstDash val="solid"/>
            <a:miter/>
          </a:ln>
          <a:effectLst>
            <a:outerShdw dist="50795" dir="3840148" algn="tl">
              <a:srgbClr val="000000">
                <a:alpha val="17000"/>
              </a:srgbClr>
            </a:outerShdw>
          </a:effectLst>
        </p:spPr>
        <p:txBody>
          <a:bodyPr vert="horz" wrap="square" lIns="51435" tIns="25718" rIns="51435" bIns="25718" anchor="ctr" anchorCtr="1" compatLnSpc="1">
            <a:noAutofit/>
          </a:bodyPr>
          <a:lstStyle/>
          <a:p>
            <a:pPr algn="ctr"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b="1" dirty="0">
                <a:solidFill>
                  <a:srgbClr val="000000"/>
                </a:solidFill>
                <a:latin typeface="Calibri Light"/>
                <a:cs typeface="Calibri Light"/>
              </a:rPr>
              <a:t>Practical</a:t>
            </a:r>
            <a:endParaRPr lang="en-US" sz="750" dirty="0">
              <a:solidFill>
                <a:srgbClr val="000000"/>
              </a:solidFill>
            </a:endParaRPr>
          </a:p>
          <a:p>
            <a:pPr algn="ctr"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b="1" dirty="0">
                <a:solidFill>
                  <a:srgbClr val="000000"/>
                </a:solidFill>
                <a:latin typeface="Calibri Light"/>
                <a:cs typeface="Calibri Light"/>
              </a:rPr>
              <a:t>Toad in the hole</a:t>
            </a:r>
            <a:endParaRPr lang="en-US" sz="750" dirty="0"/>
          </a:p>
        </p:txBody>
      </p:sp>
      <p:sp>
        <p:nvSpPr>
          <p:cNvPr id="39" name="Rounded Rectangle 68">
            <a:extLst>
              <a:ext uri="{FF2B5EF4-FFF2-40B4-BE49-F238E27FC236}">
                <a16:creationId xmlns:a16="http://schemas.microsoft.com/office/drawing/2014/main" id="{42F632C0-DF34-70BD-5FA9-6293032402C4}"/>
              </a:ext>
            </a:extLst>
          </p:cNvPr>
          <p:cNvSpPr/>
          <p:nvPr/>
        </p:nvSpPr>
        <p:spPr>
          <a:xfrm rot="160371">
            <a:off x="4342645" y="2016515"/>
            <a:ext cx="1134846" cy="57222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  <a:effectLst>
            <a:outerShdw dist="50795" dir="3840148" algn="tl">
              <a:srgbClr val="000000">
                <a:alpha val="17000"/>
              </a:srgbClr>
            </a:outerShdw>
          </a:effectLst>
        </p:spPr>
        <p:txBody>
          <a:bodyPr vert="horz" wrap="square" lIns="51435" tIns="25718" rIns="51435" bIns="25718" anchor="ctr" anchorCtr="1" compatLnSpc="1">
            <a:noAutofit/>
          </a:bodyPr>
          <a:lstStyle/>
          <a:p>
            <a:pPr algn="ctr"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b="1" dirty="0">
                <a:solidFill>
                  <a:srgbClr val="000000"/>
                </a:solidFill>
                <a:latin typeface="Calibri Light"/>
                <a:cs typeface="Calibri Light"/>
              </a:rPr>
              <a:t>Importance of teeth</a:t>
            </a:r>
            <a:endParaRPr lang="en-US" b="1" dirty="0"/>
          </a:p>
        </p:txBody>
      </p:sp>
      <p:sp>
        <p:nvSpPr>
          <p:cNvPr id="41" name="Rounded Rectangle 68">
            <a:extLst>
              <a:ext uri="{FF2B5EF4-FFF2-40B4-BE49-F238E27FC236}">
                <a16:creationId xmlns:a16="http://schemas.microsoft.com/office/drawing/2014/main" id="{01A210EB-38B9-B5B5-F0E6-33F113D0BAAA}"/>
              </a:ext>
            </a:extLst>
          </p:cNvPr>
          <p:cNvSpPr/>
          <p:nvPr/>
        </p:nvSpPr>
        <p:spPr>
          <a:xfrm>
            <a:off x="6133516" y="2217571"/>
            <a:ext cx="1397452" cy="51651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  <a:effectLst>
            <a:outerShdw dist="50795" dir="3840148" algn="tl">
              <a:srgbClr val="000000">
                <a:alpha val="17000"/>
              </a:srgbClr>
            </a:outerShdw>
          </a:effectLst>
        </p:spPr>
        <p:txBody>
          <a:bodyPr vert="horz" wrap="square" lIns="51435" tIns="25718" rIns="51435" bIns="25718" anchor="ctr" anchorCtr="1" compatLnSpc="1">
            <a:noAutofit/>
          </a:bodyPr>
          <a:lstStyle/>
          <a:p>
            <a:pPr algn="ctr"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b="1" dirty="0">
                <a:solidFill>
                  <a:srgbClr val="000000"/>
                </a:solidFill>
                <a:latin typeface="Calibri Light"/>
                <a:cs typeface="Calibri Light"/>
              </a:rPr>
              <a:t>Structure of a tooth</a:t>
            </a:r>
            <a:endParaRPr lang="en-US" dirty="0"/>
          </a:p>
        </p:txBody>
      </p:sp>
      <p:sp>
        <p:nvSpPr>
          <p:cNvPr id="43" name="Oval 17">
            <a:extLst>
              <a:ext uri="{FF2B5EF4-FFF2-40B4-BE49-F238E27FC236}">
                <a16:creationId xmlns:a16="http://schemas.microsoft.com/office/drawing/2014/main" id="{9E020321-0F3C-5D8C-6FDB-22AC2EB8FDD8}"/>
              </a:ext>
            </a:extLst>
          </p:cNvPr>
          <p:cNvSpPr/>
          <p:nvPr/>
        </p:nvSpPr>
        <p:spPr>
          <a:xfrm>
            <a:off x="2349051" y="2990519"/>
            <a:ext cx="1148132" cy="63751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FF00"/>
          </a:solidFill>
          <a:ln w="19046" cap="flat">
            <a:solidFill>
              <a:srgbClr val="000000"/>
            </a:solidFill>
            <a:prstDash val="solid"/>
            <a:miter/>
          </a:ln>
          <a:effectLst>
            <a:outerShdw dist="50795" dir="3840148" algn="tl">
              <a:srgbClr val="000000">
                <a:alpha val="17000"/>
              </a:srgbClr>
            </a:outerShdw>
          </a:effectLst>
        </p:spPr>
        <p:txBody>
          <a:bodyPr vert="horz" wrap="square" lIns="51435" tIns="25718" rIns="51435" bIns="25718" anchor="ctr" anchorCtr="1" compatLnSpc="1">
            <a:noAutofit/>
          </a:bodyPr>
          <a:lstStyle/>
          <a:p>
            <a:pPr algn="ctr"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b="1" dirty="0">
                <a:solidFill>
                  <a:srgbClr val="000000"/>
                </a:solidFill>
                <a:latin typeface="Calibri Light"/>
                <a:cs typeface="Calibri Light"/>
              </a:rPr>
              <a:t>Practical</a:t>
            </a:r>
            <a:endParaRPr lang="en-GB" sz="1100" dirty="0">
              <a:solidFill>
                <a:srgbClr val="000000"/>
              </a:solidFill>
              <a:latin typeface="Calibri Light"/>
              <a:ea typeface="Calibri Light"/>
              <a:cs typeface="Calibri Light"/>
            </a:endParaRPr>
          </a:p>
          <a:p>
            <a:pPr algn="ctr"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dirty="0">
                <a:solidFill>
                  <a:srgbClr val="000000"/>
                </a:solidFill>
                <a:latin typeface="Calibri Light"/>
                <a:cs typeface="Calibri Light"/>
              </a:rPr>
              <a:t>Chicken Curry</a:t>
            </a:r>
            <a:endParaRPr lang="en-GB" dirty="0"/>
          </a:p>
        </p:txBody>
      </p:sp>
      <p:sp>
        <p:nvSpPr>
          <p:cNvPr id="45" name="Rounded Rectangle 68">
            <a:extLst>
              <a:ext uri="{FF2B5EF4-FFF2-40B4-BE49-F238E27FC236}">
                <a16:creationId xmlns:a16="http://schemas.microsoft.com/office/drawing/2014/main" id="{E604FFBC-C010-9AEA-EB22-F95AC1C24DB4}"/>
              </a:ext>
            </a:extLst>
          </p:cNvPr>
          <p:cNvSpPr/>
          <p:nvPr/>
        </p:nvSpPr>
        <p:spPr>
          <a:xfrm>
            <a:off x="5172202" y="3705770"/>
            <a:ext cx="1123823" cy="625064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  <a:effectLst>
            <a:outerShdw dist="50795" dir="3840148" algn="tl">
              <a:srgbClr val="000000">
                <a:alpha val="17000"/>
              </a:srgbClr>
            </a:outerShdw>
          </a:effectLst>
        </p:spPr>
        <p:txBody>
          <a:bodyPr vert="horz" wrap="square" lIns="51435" tIns="25718" rIns="51435" bIns="25718" anchor="ctr" anchorCtr="1" compatLnSpc="1">
            <a:noAutofit/>
          </a:bodyPr>
          <a:lstStyle/>
          <a:p>
            <a:pPr algn="ctr"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b="1" dirty="0">
                <a:solidFill>
                  <a:srgbClr val="000000"/>
                </a:solidFill>
                <a:latin typeface="Calibri Light"/>
                <a:cs typeface="Calibri Light"/>
              </a:rPr>
              <a:t>The role of saliva </a:t>
            </a:r>
            <a:endParaRPr lang="en-US" dirty="0"/>
          </a:p>
        </p:txBody>
      </p:sp>
      <p:sp>
        <p:nvSpPr>
          <p:cNvPr id="49" name="Oval 13">
            <a:extLst>
              <a:ext uri="{FF2B5EF4-FFF2-40B4-BE49-F238E27FC236}">
                <a16:creationId xmlns:a16="http://schemas.microsoft.com/office/drawing/2014/main" id="{76B826DB-3834-97AE-C591-3D0F877020B6}"/>
              </a:ext>
            </a:extLst>
          </p:cNvPr>
          <p:cNvSpPr/>
          <p:nvPr/>
        </p:nvSpPr>
        <p:spPr>
          <a:xfrm>
            <a:off x="3581789" y="4405115"/>
            <a:ext cx="1184130" cy="676712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FF00"/>
          </a:solidFill>
          <a:ln w="19046" cap="flat">
            <a:solidFill>
              <a:srgbClr val="000000"/>
            </a:solidFill>
            <a:prstDash val="solid"/>
            <a:miter/>
          </a:ln>
          <a:effectLst>
            <a:outerShdw dist="50795" dir="3840148" algn="tl">
              <a:srgbClr val="000000">
                <a:alpha val="17000"/>
              </a:srgbClr>
            </a:outerShdw>
          </a:effectLst>
        </p:spPr>
        <p:txBody>
          <a:bodyPr vert="horz" wrap="square" lIns="51435" tIns="25718" rIns="51435" bIns="25718" anchor="ctr" anchorCtr="1" compatLnSpc="1">
            <a:noAutofit/>
          </a:bodyPr>
          <a:lstStyle/>
          <a:p>
            <a:pPr algn="ctr"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b="1" dirty="0">
                <a:solidFill>
                  <a:srgbClr val="000000"/>
                </a:solidFill>
                <a:latin typeface="Calibri Light"/>
                <a:cs typeface="Calibri Light"/>
              </a:rPr>
              <a:t>Practical </a:t>
            </a:r>
          </a:p>
          <a:p>
            <a:pPr algn="ctr"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dirty="0">
                <a:solidFill>
                  <a:srgbClr val="000000"/>
                </a:solidFill>
                <a:latin typeface="Calibri Light"/>
                <a:cs typeface="Calibri Light"/>
              </a:rPr>
              <a:t>Cheese Twists </a:t>
            </a:r>
            <a:endParaRPr lang="en-GB" dirty="0"/>
          </a:p>
        </p:txBody>
      </p:sp>
      <p:sp>
        <p:nvSpPr>
          <p:cNvPr id="53" name="Rounded Rectangle 68">
            <a:extLst>
              <a:ext uri="{FF2B5EF4-FFF2-40B4-BE49-F238E27FC236}">
                <a16:creationId xmlns:a16="http://schemas.microsoft.com/office/drawing/2014/main" id="{55F56447-6066-B169-2EC4-C43446B47FC8}"/>
              </a:ext>
            </a:extLst>
          </p:cNvPr>
          <p:cNvSpPr/>
          <p:nvPr/>
        </p:nvSpPr>
        <p:spPr>
          <a:xfrm rot="21270508">
            <a:off x="6072996" y="5196536"/>
            <a:ext cx="1389199" cy="54861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  <a:effectLst>
            <a:outerShdw dist="50795" dir="3840148" algn="tl">
              <a:srgbClr val="000000">
                <a:alpha val="17000"/>
              </a:srgbClr>
            </a:outerShdw>
          </a:effectLst>
        </p:spPr>
        <p:txBody>
          <a:bodyPr vert="horz" wrap="square" lIns="51435" tIns="25718" rIns="51435" bIns="25718" anchor="ctr" anchorCtr="1" compatLnSpc="1">
            <a:noAutofit/>
          </a:bodyPr>
          <a:lstStyle/>
          <a:p>
            <a:pPr algn="ctr"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b="1" dirty="0">
                <a:latin typeface="Calibri Light"/>
                <a:cs typeface="Calibri Light"/>
              </a:rPr>
              <a:t>How to keep your teeth healthy</a:t>
            </a:r>
            <a:endParaRPr lang="en-US" dirty="0" err="1"/>
          </a:p>
        </p:txBody>
      </p:sp>
      <p:sp>
        <p:nvSpPr>
          <p:cNvPr id="55" name="Rectangle 18">
            <a:extLst>
              <a:ext uri="{FF2B5EF4-FFF2-40B4-BE49-F238E27FC236}">
                <a16:creationId xmlns:a16="http://schemas.microsoft.com/office/drawing/2014/main" id="{F7678C0C-5BE2-FB77-FBFD-642CC2867263}"/>
              </a:ext>
            </a:extLst>
          </p:cNvPr>
          <p:cNvSpPr/>
          <p:nvPr/>
        </p:nvSpPr>
        <p:spPr>
          <a:xfrm>
            <a:off x="9514430" y="2186844"/>
            <a:ext cx="1747686" cy="1021434"/>
          </a:xfrm>
          <a:prstGeom prst="rect">
            <a:avLst/>
          </a:prstGeom>
          <a:solidFill>
            <a:srgbClr val="11F72C"/>
          </a:solidFill>
          <a:ln cap="flat">
            <a:noFill/>
            <a:prstDash val="solid"/>
          </a:ln>
        </p:spPr>
        <p:txBody>
          <a:bodyPr vert="horz" wrap="square" lIns="51435" tIns="25718" rIns="51435" bIns="25718" anchor="t" anchorCtr="0" compatLnSpc="1">
            <a:spAutoFit/>
          </a:bodyPr>
          <a:lstStyle/>
          <a:p>
            <a:pPr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050" b="1" kern="0" spc="169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Vocabulary:</a:t>
            </a:r>
            <a:endParaRPr lang="en-US" sz="1050" kern="0" spc="169" dirty="0">
              <a:solidFill>
                <a:srgbClr val="000000"/>
              </a:solidFill>
              <a:latin typeface="Calibri Light"/>
              <a:ea typeface="Calibri Light"/>
              <a:cs typeface="Calibri Light"/>
            </a:endParaRPr>
          </a:p>
          <a:p>
            <a:pPr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050" kern="0" spc="169" dirty="0">
                <a:solidFill>
                  <a:srgbClr val="29543A"/>
                </a:solidFill>
                <a:latin typeface="Calibri"/>
                <a:cs typeface="Calibri"/>
              </a:rPr>
              <a:t>Plaque</a:t>
            </a:r>
          </a:p>
          <a:p>
            <a:pPr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050" kern="0" spc="169" dirty="0">
                <a:solidFill>
                  <a:srgbClr val="29543A"/>
                </a:solidFill>
                <a:latin typeface="Calibri"/>
                <a:ea typeface="Calibri Light"/>
                <a:cs typeface="Calibri"/>
              </a:rPr>
              <a:t>Enamel</a:t>
            </a:r>
          </a:p>
          <a:p>
            <a:pPr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050" kern="0" spc="169" dirty="0">
                <a:solidFill>
                  <a:srgbClr val="29543A"/>
                </a:solidFill>
                <a:latin typeface="Calibri"/>
                <a:ea typeface="Calibri Light"/>
                <a:cs typeface="Calibri"/>
              </a:rPr>
              <a:t>Dentine</a:t>
            </a:r>
          </a:p>
          <a:p>
            <a:pPr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050" kern="0" spc="169" dirty="0">
                <a:solidFill>
                  <a:srgbClr val="29543A"/>
                </a:solidFill>
                <a:latin typeface="Calibri"/>
                <a:ea typeface="Calibri Light"/>
                <a:cs typeface="Calibri"/>
              </a:rPr>
              <a:t>Pul</a:t>
            </a:r>
            <a:r>
              <a:rPr lang="en-GB" sz="1050" b="1" kern="0" spc="169" dirty="0">
                <a:solidFill>
                  <a:srgbClr val="29543A"/>
                </a:solidFill>
                <a:latin typeface="Calibri"/>
                <a:ea typeface="Calibri Light"/>
                <a:cs typeface="Calibri"/>
              </a:rPr>
              <a:t>p</a:t>
            </a:r>
          </a:p>
          <a:p>
            <a:pPr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050" kern="0" spc="169" dirty="0" err="1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Cavaties</a:t>
            </a:r>
            <a:endParaRPr lang="en-GB" sz="1050" kern="0" spc="169" dirty="0">
              <a:solidFill>
                <a:srgbClr val="000000"/>
              </a:solidFill>
              <a:latin typeface="Calibri Light"/>
              <a:ea typeface="Calibri Light"/>
              <a:cs typeface="Calibri Light"/>
            </a:endParaRPr>
          </a:p>
        </p:txBody>
      </p:sp>
      <p:sp>
        <p:nvSpPr>
          <p:cNvPr id="57" name="TextBox 23">
            <a:extLst>
              <a:ext uri="{FF2B5EF4-FFF2-40B4-BE49-F238E27FC236}">
                <a16:creationId xmlns:a16="http://schemas.microsoft.com/office/drawing/2014/main" id="{D48ABFFC-C742-3BFC-0499-BA151E1F18DC}"/>
              </a:ext>
            </a:extLst>
          </p:cNvPr>
          <p:cNvSpPr txBox="1"/>
          <p:nvPr/>
        </p:nvSpPr>
        <p:spPr>
          <a:xfrm>
            <a:off x="8837452" y="4228436"/>
            <a:ext cx="2878297" cy="32893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51435" tIns="25718" rIns="51435" bIns="25718" anchor="t" anchorCtr="0" compatLnSpc="1">
            <a:spAutoFit/>
          </a:bodyPr>
          <a:lstStyle/>
          <a:p>
            <a:pPr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b="1" dirty="0">
                <a:solidFill>
                  <a:srgbClr val="4472C4"/>
                </a:solidFill>
                <a:latin typeface="Calibri Light"/>
                <a:ea typeface="Calibri"/>
                <a:cs typeface="Times New Roman"/>
              </a:rPr>
              <a:t>Year </a:t>
            </a:r>
            <a:r>
              <a:rPr lang="en-GB" b="1" kern="0" dirty="0">
                <a:solidFill>
                  <a:srgbClr val="4472C4"/>
                </a:solidFill>
                <a:latin typeface="Calibri Light"/>
                <a:ea typeface="Calibri"/>
                <a:cs typeface="Times New Roman"/>
              </a:rPr>
              <a:t>7</a:t>
            </a:r>
            <a:r>
              <a:rPr lang="en-GB" b="1" dirty="0">
                <a:solidFill>
                  <a:srgbClr val="4472C4"/>
                </a:solidFill>
                <a:latin typeface="Calibri Light"/>
                <a:ea typeface="Calibri"/>
                <a:cs typeface="Times New Roman"/>
              </a:rPr>
              <a:t> Summer Half Term 1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F1BBAD8-880E-26C2-47F9-0CB1227369B0}"/>
              </a:ext>
            </a:extLst>
          </p:cNvPr>
          <p:cNvSpPr txBox="1"/>
          <p:nvPr/>
        </p:nvSpPr>
        <p:spPr>
          <a:xfrm>
            <a:off x="234915" y="4580260"/>
            <a:ext cx="2616713" cy="15465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200" b="1" dirty="0">
                <a:latin typeface="Calibri Light"/>
                <a:cs typeface="Arial"/>
              </a:rPr>
              <a:t>TUDOR HABITS AND VALUES: This half term will give you the opportunity to implement process not product. You will recognise the step by step process of making nutritional savoury dishes. Implementing positive self-regulation when following these steps will be crucial. </a:t>
            </a:r>
            <a:endParaRPr lang="en-US" sz="800" dirty="0"/>
          </a:p>
        </p:txBody>
      </p:sp>
      <p:sp>
        <p:nvSpPr>
          <p:cNvPr id="61" name="Rectangle 24">
            <a:extLst>
              <a:ext uri="{FF2B5EF4-FFF2-40B4-BE49-F238E27FC236}">
                <a16:creationId xmlns:a16="http://schemas.microsoft.com/office/drawing/2014/main" id="{9C8C6A5E-F7E1-6EB7-1E0C-8C3ECBA42727}"/>
              </a:ext>
            </a:extLst>
          </p:cNvPr>
          <p:cNvSpPr/>
          <p:nvPr/>
        </p:nvSpPr>
        <p:spPr>
          <a:xfrm>
            <a:off x="8146309" y="4642009"/>
            <a:ext cx="3352547" cy="13446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51435" tIns="25718" rIns="51435" bIns="25718" anchor="t" anchorCtr="0" compatLnSpc="1">
            <a:spAutoFit/>
          </a:bodyPr>
          <a:lstStyle/>
          <a:p>
            <a:pPr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This half term the focus will be on the importance of looking after your teeth and considering the importance of oral hygiene . We will discuss strategies on how to prevent tooth decay and important advice from dentists.</a:t>
            </a:r>
            <a:endParaRPr lang="en-US" sz="1400" dirty="0"/>
          </a:p>
        </p:txBody>
      </p:sp>
      <p:sp>
        <p:nvSpPr>
          <p:cNvPr id="2" name="Rounded Rectangle 68">
            <a:extLst>
              <a:ext uri="{FF2B5EF4-FFF2-40B4-BE49-F238E27FC236}">
                <a16:creationId xmlns:a16="http://schemas.microsoft.com/office/drawing/2014/main" id="{FAA81DAD-E591-0305-A2DD-A9799841A8F8}"/>
              </a:ext>
            </a:extLst>
          </p:cNvPr>
          <p:cNvSpPr/>
          <p:nvPr/>
        </p:nvSpPr>
        <p:spPr>
          <a:xfrm rot="21270508">
            <a:off x="2896749" y="3815095"/>
            <a:ext cx="1370080" cy="49622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  <a:effectLst>
            <a:outerShdw dist="50795" dir="3840148" algn="tl">
              <a:srgbClr val="000000">
                <a:alpha val="17000"/>
              </a:srgbClr>
            </a:outerShdw>
          </a:effectLst>
        </p:spPr>
        <p:txBody>
          <a:bodyPr vert="horz" wrap="square" lIns="51435" tIns="25718" rIns="51435" bIns="25718" anchor="ctr" anchorCtr="1" compatLnSpc="1">
            <a:noAutofit/>
          </a:bodyPr>
          <a:lstStyle/>
          <a:p>
            <a:pPr algn="ctr"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b="1" dirty="0">
                <a:latin typeface="Calibri Light"/>
                <a:cs typeface="Calibri Light"/>
              </a:rPr>
              <a:t>Reducing sugary foods</a:t>
            </a:r>
            <a:endParaRPr lang="en-US" dirty="0"/>
          </a:p>
        </p:txBody>
      </p:sp>
      <p:sp>
        <p:nvSpPr>
          <p:cNvPr id="7" name="Rounded Rectangle 68">
            <a:extLst>
              <a:ext uri="{FF2B5EF4-FFF2-40B4-BE49-F238E27FC236}">
                <a16:creationId xmlns:a16="http://schemas.microsoft.com/office/drawing/2014/main" id="{188CE831-4CC4-AEFE-69B7-2E8AE87B1F24}"/>
              </a:ext>
            </a:extLst>
          </p:cNvPr>
          <p:cNvSpPr/>
          <p:nvPr/>
        </p:nvSpPr>
        <p:spPr>
          <a:xfrm>
            <a:off x="4586369" y="2858431"/>
            <a:ext cx="994888" cy="55236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  <a:effectLst>
            <a:outerShdw dist="50795" dir="3840148" algn="tl">
              <a:srgbClr val="000000">
                <a:alpha val="17000"/>
              </a:srgbClr>
            </a:outerShdw>
          </a:effectLst>
        </p:spPr>
        <p:txBody>
          <a:bodyPr vert="horz" wrap="square" lIns="51435" tIns="25718" rIns="51435" bIns="25718" anchor="ctr" anchorCtr="1" compatLnSpc="1">
            <a:noAutofit/>
          </a:bodyPr>
          <a:lstStyle/>
          <a:p>
            <a:pPr algn="ctr"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b="1" dirty="0">
                <a:solidFill>
                  <a:srgbClr val="000000"/>
                </a:solidFill>
                <a:latin typeface="Calibri Light"/>
                <a:cs typeface="Calibri Light"/>
              </a:rPr>
              <a:t>Tooth decay </a:t>
            </a:r>
            <a:endParaRPr lang="en-US" dirty="0"/>
          </a:p>
        </p:txBody>
      </p:sp>
      <p:sp>
        <p:nvSpPr>
          <p:cNvPr id="3" name="Rounded Rectangle 68">
            <a:extLst>
              <a:ext uri="{FF2B5EF4-FFF2-40B4-BE49-F238E27FC236}">
                <a16:creationId xmlns:a16="http://schemas.microsoft.com/office/drawing/2014/main" id="{0DF2884F-C270-5B6B-22A5-3F87DBC5AFC5}"/>
              </a:ext>
            </a:extLst>
          </p:cNvPr>
          <p:cNvSpPr/>
          <p:nvPr/>
        </p:nvSpPr>
        <p:spPr>
          <a:xfrm rot="21270508">
            <a:off x="3891769" y="5147040"/>
            <a:ext cx="1389199" cy="54861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  <a:effectLst>
            <a:outerShdw dist="50795" dir="3840148" algn="tl">
              <a:srgbClr val="000000">
                <a:alpha val="17000"/>
              </a:srgbClr>
            </a:outerShdw>
          </a:effectLst>
        </p:spPr>
        <p:txBody>
          <a:bodyPr vert="horz" wrap="square" lIns="51435" tIns="25718" rIns="51435" bIns="25718" anchor="ctr" anchorCtr="1" compatLnSpc="1">
            <a:noAutofit/>
          </a:bodyPr>
          <a:lstStyle/>
          <a:p>
            <a:pPr algn="ctr"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b="1" dirty="0">
                <a:latin typeface="Calibri Light"/>
                <a:cs typeface="Calibri Light"/>
              </a:rPr>
              <a:t>Foods for a healthy smile</a:t>
            </a: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422154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2c89865b-5e59-414f-9fcc-c21b058460e3">7FRWY77KWDNN-826363275-3281645</_dlc_DocId>
    <_dlc_DocIdUrl xmlns="2c89865b-5e59-414f-9fcc-c21b058460e3">
      <Url>https://tudorgrangeacademiestrust.sharepoint.com/sites/TGA-SOL-STAFF-SHARED/_layouts/15/DocIdRedir.aspx?ID=7FRWY77KWDNN-826363275-3281645</Url>
      <Description>7FRWY77KWDNN-826363275-3281645</Description>
    </_dlc_DocIdUrl>
    <IconOverlay xmlns="http://schemas.microsoft.com/sharepoint/v4" xsi:nil="true"/>
    <TaxCatchAll xmlns="2c89865b-5e59-414f-9fcc-c21b058460e3" xsi:nil="true"/>
    <lcf76f155ced4ddcb4097134ff3c332f xmlns="c30133e2-1539-4610-bd5a-315007332f2c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A9D652D86F994481216BCF694F4025" ma:contentTypeVersion="19" ma:contentTypeDescription="Create a new document." ma:contentTypeScope="" ma:versionID="efa6d504d16cba0acc33769a4260a999">
  <xsd:schema xmlns:xsd="http://www.w3.org/2001/XMLSchema" xmlns:xs="http://www.w3.org/2001/XMLSchema" xmlns:p="http://schemas.microsoft.com/office/2006/metadata/properties" xmlns:ns2="2c89865b-5e59-414f-9fcc-c21b058460e3" xmlns:ns3="c30133e2-1539-4610-bd5a-315007332f2c" xmlns:ns4="http://schemas.microsoft.com/sharepoint/v4" targetNamespace="http://schemas.microsoft.com/office/2006/metadata/properties" ma:root="true" ma:fieldsID="5faf94d6bc035774506d9446157692d1" ns2:_="" ns3:_="" ns4:_="">
    <xsd:import namespace="2c89865b-5e59-414f-9fcc-c21b058460e3"/>
    <xsd:import namespace="c30133e2-1539-4610-bd5a-315007332f2c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LengthInSeconds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4:IconOverlay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89865b-5e59-414f-9fcc-c21b058460e3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8e199936-3b82-4c34-8ff8-9f8f5bd3e1e5}" ma:internalName="TaxCatchAll" ma:showField="CatchAllData" ma:web="2c89865b-5e59-414f-9fcc-c21b058460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0133e2-1539-4610-bd5a-315007332f2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5f55a224-095f-4da9-9687-d73f269d84a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27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13AA06F9-E618-47D2-9957-5B18497310D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DDC7B6F-013E-4D71-B61E-E502E441CDEB}">
  <ds:schemaRefs>
    <ds:schemaRef ds:uri="http://schemas.microsoft.com/office/2006/metadata/properties"/>
    <ds:schemaRef ds:uri="http://schemas.microsoft.com/office/infopath/2007/PartnerControls"/>
    <ds:schemaRef ds:uri="098897a3-539c-4fad-85cb-e6f76c9fe8a7"/>
    <ds:schemaRef ds:uri="a58c7342-cf3e-40a1-8a2e-01e5f32da5b3"/>
    <ds:schemaRef ds:uri="2c89865b-5e59-414f-9fcc-c21b058460e3"/>
    <ds:schemaRef ds:uri="http://schemas.microsoft.com/sharepoint/v4"/>
    <ds:schemaRef ds:uri="c30133e2-1539-4610-bd5a-315007332f2c"/>
  </ds:schemaRefs>
</ds:datastoreItem>
</file>

<file path=customXml/itemProps3.xml><?xml version="1.0" encoding="utf-8"?>
<ds:datastoreItem xmlns:ds="http://schemas.openxmlformats.org/officeDocument/2006/customXml" ds:itemID="{61D7A47F-4624-410A-9221-2932F9B805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89865b-5e59-414f-9fcc-c21b058460e3"/>
    <ds:schemaRef ds:uri="c30133e2-1539-4610-bd5a-315007332f2c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59B54F2C-9B45-4EB2-BA40-0D15A2267B9E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Office Theme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Ryan Barrett</dc:creator>
  <cp:lastModifiedBy>Ryan Barrett</cp:lastModifiedBy>
  <cp:revision>4</cp:revision>
  <dcterms:created xsi:type="dcterms:W3CDTF">2023-02-08T10:40:11Z</dcterms:created>
  <dcterms:modified xsi:type="dcterms:W3CDTF">2024-12-03T12:58:24Z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0x01010019A9D652D86F994481216BCF694F4025</vt:lpwstr>
  </property>
  <property fmtid="{D5CDD505-2E9C-101B-9397-08002B2CF9AE}" pid="3" name="_dlc_DocIdItemGuid">
    <vt:lpwstr>2728b3b9-20fe-4d7f-ad2c-0cf3153d53c1</vt:lpwstr>
  </property>
  <property fmtid="{D5CDD505-2E9C-101B-9397-08002B2CF9AE}" pid="4" name="MediaServiceImageTags">
    <vt:lpwstr/>
  </property>
</Properties>
</file>