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5"/>
    <p:sldMasterId id="2147483648" r:id="rId6"/>
  </p:sldMasterIdLst>
  <p:sldIdLst>
    <p:sldId id="565" r:id="rId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C0025AC3-E01A-EC83-EEC7-941E80130DEE}" v="2" dt="2024-04-22T11:53:45.037"/>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993" autoAdjust="0"/>
    <p:restoredTop sz="94660"/>
  </p:normalViewPr>
  <p:slideViewPr>
    <p:cSldViewPr snapToGrid="0">
      <p:cViewPr varScale="1">
        <p:scale>
          <a:sx n="161" d="100"/>
          <a:sy n="161" d="100"/>
        </p:scale>
        <p:origin x="150" y="1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slide" Target="slides/slide1.xml"/><Relationship Id="rId12" Type="http://schemas.microsoft.com/office/2015/10/relationships/revisionInfo" Target="revisionInfo.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tableStyles" Target="tableStyles.xml"/><Relationship Id="rId5" Type="http://schemas.openxmlformats.org/officeDocument/2006/relationships/slideMaster" Target="slideMasters/slideMaster1.xml"/><Relationship Id="rId10" Type="http://schemas.openxmlformats.org/officeDocument/2006/relationships/theme" Target="theme/theme1.xml"/><Relationship Id="rId4" Type="http://schemas.openxmlformats.org/officeDocument/2006/relationships/customXml" Target="../customXml/item4.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652A53-444B-D74D-1556-411B8C57434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BFA3C449-643E-1DB0-283A-C62EB3309C7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496B2A7-A262-773D-7C0B-F22FDC58F7CC}"/>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C7C9FEF2-554F-F8F5-8CC3-ABB0A64E04B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0D581E29-368A-444D-F941-428D35D6D5FA}"/>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0162160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DB9F49-6AF6-B499-F1E9-12C4543CCAD8}"/>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7B4F931-487D-A5A2-AF16-46E0FC4B8350}"/>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3CCA0686-2966-2101-3468-6C1542B7ED7C}"/>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2BAF1E1E-330E-A502-3825-316EA485BA0F}"/>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1A80AB13-BF7C-E0FF-7F32-EF6A18B00C61}"/>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1396337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531871-4C5D-BC17-C5C0-48E11B9D9AC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4DD0D612-D979-A5B6-A0D3-9F932015C4C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A942B2E6-D1DC-227E-BC46-68B3ADEB0CBD}"/>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75187555-84F2-AC9D-B950-E6DA71CAD5B9}"/>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687B3C98-2E1D-F2E9-7437-523CF651E707}"/>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15776472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8C59A20-5664-F507-8A3D-CF8FE38F9795}"/>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0EF8F75C-FB4A-786B-5F59-63CD13B0682E}"/>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99BD4850-23F0-7E54-2D84-BD5C84A6AC0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D5755B4B-0B00-ADA2-9C64-72755E89C422}"/>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6" name="Footer Placeholder 5">
            <a:extLst>
              <a:ext uri="{FF2B5EF4-FFF2-40B4-BE49-F238E27FC236}">
                <a16:creationId xmlns:a16="http://schemas.microsoft.com/office/drawing/2014/main" id="{45DB1B22-9544-66F2-B1A0-187A3C0FB021}"/>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C592703E-DC22-4A48-7F5B-356CD0ABF447}"/>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2214461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02DADA-34D5-71F1-3F00-A1F584AC6600}"/>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3F4DFA1A-5D3B-2B26-9A6A-2E122F05F40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9BFA2E7-DC27-4FE6-4FCF-EF0A418D9B9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856907C2-6E8B-2D37-07F2-18862A5926C8}"/>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6E78FD6B-8F27-86F8-3A54-438201B31D0D}"/>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D8543868-11FC-529C-927B-FF5AC0447214}"/>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8" name="Footer Placeholder 7">
            <a:extLst>
              <a:ext uri="{FF2B5EF4-FFF2-40B4-BE49-F238E27FC236}">
                <a16:creationId xmlns:a16="http://schemas.microsoft.com/office/drawing/2014/main" id="{6D0ADF41-5018-1144-47F7-5330C6AD075A}"/>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943B0CE1-0676-22D2-58E4-79F825EA7811}"/>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344109522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7727A2-7BBA-5901-A6D6-E8528D90C360}"/>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EC79F119-CCE4-3CBD-3D4D-25635B796894}"/>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4" name="Footer Placeholder 3">
            <a:extLst>
              <a:ext uri="{FF2B5EF4-FFF2-40B4-BE49-F238E27FC236}">
                <a16:creationId xmlns:a16="http://schemas.microsoft.com/office/drawing/2014/main" id="{FFDFF985-DBF8-3ED8-1D02-E49A00765A4E}"/>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BFE7B297-E3AB-8C44-DB42-F8C0B7428826}"/>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1644091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B5FE18B-AB59-F428-7A69-E362C8EF8544}"/>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3" name="Footer Placeholder 2">
            <a:extLst>
              <a:ext uri="{FF2B5EF4-FFF2-40B4-BE49-F238E27FC236}">
                <a16:creationId xmlns:a16="http://schemas.microsoft.com/office/drawing/2014/main" id="{85DC4ABF-0A46-7336-1FE2-5AF3F0CFEFC4}"/>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87B2FB62-2BB2-32B1-6365-AA64344E26EF}"/>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357083822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391252-A541-0F7F-5CF0-AE4D7018944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708DB679-234C-0520-9F8B-EED4F38E087D}"/>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44C8D3E5-3FCB-F1FC-EC23-81DAFF84EF16}"/>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B28CC0E-3DF8-4778-35AE-954AF7E32900}"/>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6" name="Footer Placeholder 5">
            <a:extLst>
              <a:ext uri="{FF2B5EF4-FFF2-40B4-BE49-F238E27FC236}">
                <a16:creationId xmlns:a16="http://schemas.microsoft.com/office/drawing/2014/main" id="{EA401F1C-8A3B-4879-32A5-928B9F3657E5}"/>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DFD1FF02-F2F1-CE32-AD1B-DE4DF65D12BB}"/>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44607005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A73184-A608-567F-AE75-EF8C8E43E5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AA574C9E-656D-3F03-29F2-7BFD228F749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1F436C9E-46BF-4437-177F-99C8056C41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0D9F692-45BB-F0D0-2043-73BB7C07E237}"/>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6" name="Footer Placeholder 5">
            <a:extLst>
              <a:ext uri="{FF2B5EF4-FFF2-40B4-BE49-F238E27FC236}">
                <a16:creationId xmlns:a16="http://schemas.microsoft.com/office/drawing/2014/main" id="{94E6C0BF-C4BE-9342-7836-E009C2B7110D}"/>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6252C4F0-55FE-A159-E0EF-C4E705E0FC86}"/>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398380720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6E72B5-B27A-F3DA-501F-CEAF3DD11DEC}"/>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BEF6C69-A797-E772-9F90-4AB43137206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BC2AD43-F493-BBB4-36E0-E3D6163425BF}"/>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19E6C4A5-7A76-8F86-723A-77235A5C6BE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7D3F2CC-267E-B401-FDAB-05EACFC4BEA6}"/>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0036971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9340D312-5D0B-1C74-D1E5-401F38E9F5CC}"/>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828922E7-0D79-726B-D5D6-B48F464E7DA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C9A244E8-6B7D-E811-99A7-26103C6FF5C6}"/>
              </a:ext>
            </a:extLst>
          </p:cNvPr>
          <p:cNvSpPr>
            <a:spLocks noGrp="1"/>
          </p:cNvSpPr>
          <p:nvPr>
            <p:ph type="dt" sz="half" idx="10"/>
          </p:nvPr>
        </p:nvSpPr>
        <p:spPr/>
        <p:txBody>
          <a:body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E7236741-858D-C978-B9A9-F936BF0340E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C2802A0F-1E47-8672-92C6-025495DB4BA3}"/>
              </a:ext>
            </a:extLst>
          </p:cNvPr>
          <p:cNvSpPr>
            <a:spLocks noGrp="1"/>
          </p:cNvSpPr>
          <p:nvPr>
            <p:ph type="sldNum" sz="quarter" idx="12"/>
          </p:nvPr>
        </p:nvSpPr>
        <p:spPr/>
        <p:txBody>
          <a:bodyPr/>
          <a:lstStyle/>
          <a:p>
            <a:fld id="{4C76F2DB-FE57-4982-A4AC-576111B31795}" type="slidenum">
              <a:rPr lang="en-GB" smtClean="0"/>
              <a:t>‹#›</a:t>
            </a:fld>
            <a:endParaRPr lang="en-GB"/>
          </a:p>
        </p:txBody>
      </p:sp>
    </p:spTree>
    <p:extLst>
      <p:ext uri="{BB962C8B-B14F-4D97-AF65-F5344CB8AC3E}">
        <p14:creationId xmlns:p14="http://schemas.microsoft.com/office/powerpoint/2010/main" val="27242451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645F086A-0779-4D0E-AA31-08F7BE5ACC1B}"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5619EFC-8016-4224-9FCB-05440E4FB563}" type="slidenum">
              <a:rPr lang="en-GB" smtClean="0"/>
              <a:t>‹#›</a:t>
            </a:fld>
            <a:endParaRPr lang="en-GB"/>
          </a:p>
        </p:txBody>
      </p:sp>
    </p:spTree>
    <p:extLst>
      <p:ext uri="{BB962C8B-B14F-4D97-AF65-F5344CB8AC3E}">
        <p14:creationId xmlns:p14="http://schemas.microsoft.com/office/powerpoint/2010/main" val="46917147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45F086A-0779-4D0E-AA31-08F7BE5ACC1B}"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5619EFC-8016-4224-9FCB-05440E4FB563}" type="slidenum">
              <a:rPr lang="en-GB" smtClean="0"/>
              <a:t>‹#›</a:t>
            </a:fld>
            <a:endParaRPr lang="en-GB"/>
          </a:p>
        </p:txBody>
      </p:sp>
    </p:spTree>
    <p:extLst>
      <p:ext uri="{BB962C8B-B14F-4D97-AF65-F5344CB8AC3E}">
        <p14:creationId xmlns:p14="http://schemas.microsoft.com/office/powerpoint/2010/main" val="197260474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645F086A-0779-4D0E-AA31-08F7BE5ACC1B}"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5619EFC-8016-4224-9FCB-05440E4FB563}" type="slidenum">
              <a:rPr lang="en-GB" smtClean="0"/>
              <a:t>‹#›</a:t>
            </a:fld>
            <a:endParaRPr lang="en-GB"/>
          </a:p>
        </p:txBody>
      </p:sp>
    </p:spTree>
    <p:extLst>
      <p:ext uri="{BB962C8B-B14F-4D97-AF65-F5344CB8AC3E}">
        <p14:creationId xmlns:p14="http://schemas.microsoft.com/office/powerpoint/2010/main" val="245430353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645F086A-0779-4D0E-AA31-08F7BE5ACC1B}" type="datetimeFigureOut">
              <a:rPr lang="en-GB" smtClean="0"/>
              <a:t>03/12/2024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5619EFC-8016-4224-9FCB-05440E4FB563}" type="slidenum">
              <a:rPr lang="en-GB" smtClean="0"/>
              <a:t>‹#›</a:t>
            </a:fld>
            <a:endParaRPr lang="en-GB"/>
          </a:p>
        </p:txBody>
      </p:sp>
    </p:spTree>
    <p:extLst>
      <p:ext uri="{BB962C8B-B14F-4D97-AF65-F5344CB8AC3E}">
        <p14:creationId xmlns:p14="http://schemas.microsoft.com/office/powerpoint/2010/main" val="2178111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645F086A-0779-4D0E-AA31-08F7BE5ACC1B}" type="datetimeFigureOut">
              <a:rPr lang="en-GB" smtClean="0"/>
              <a:t>03/12/2024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5619EFC-8016-4224-9FCB-05440E4FB563}" type="slidenum">
              <a:rPr lang="en-GB" smtClean="0"/>
              <a:t>‹#›</a:t>
            </a:fld>
            <a:endParaRPr lang="en-GB"/>
          </a:p>
        </p:txBody>
      </p:sp>
    </p:spTree>
    <p:extLst>
      <p:ext uri="{BB962C8B-B14F-4D97-AF65-F5344CB8AC3E}">
        <p14:creationId xmlns:p14="http://schemas.microsoft.com/office/powerpoint/2010/main" val="360165165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645F086A-0779-4D0E-AA31-08F7BE5ACC1B}" type="datetimeFigureOut">
              <a:rPr lang="en-GB" smtClean="0"/>
              <a:t>03/12/2024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5619EFC-8016-4224-9FCB-05440E4FB563}" type="slidenum">
              <a:rPr lang="en-GB" smtClean="0"/>
              <a:t>‹#›</a:t>
            </a:fld>
            <a:endParaRPr lang="en-GB"/>
          </a:p>
        </p:txBody>
      </p:sp>
    </p:spTree>
    <p:extLst>
      <p:ext uri="{BB962C8B-B14F-4D97-AF65-F5344CB8AC3E}">
        <p14:creationId xmlns:p14="http://schemas.microsoft.com/office/powerpoint/2010/main" val="98884761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45F086A-0779-4D0E-AA31-08F7BE5ACC1B}" type="datetimeFigureOut">
              <a:rPr lang="en-GB" smtClean="0"/>
              <a:t>03/12/2024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5619EFC-8016-4224-9FCB-05440E4FB563}" type="slidenum">
              <a:rPr lang="en-GB" smtClean="0"/>
              <a:t>‹#›</a:t>
            </a:fld>
            <a:endParaRPr lang="en-GB"/>
          </a:p>
        </p:txBody>
      </p:sp>
    </p:spTree>
    <p:extLst>
      <p:ext uri="{BB962C8B-B14F-4D97-AF65-F5344CB8AC3E}">
        <p14:creationId xmlns:p14="http://schemas.microsoft.com/office/powerpoint/2010/main" val="325788047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5F086A-0779-4D0E-AA31-08F7BE5ACC1B}" type="datetimeFigureOut">
              <a:rPr lang="en-GB" smtClean="0"/>
              <a:t>03/12/2024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5619EFC-8016-4224-9FCB-05440E4FB563}" type="slidenum">
              <a:rPr lang="en-GB" smtClean="0"/>
              <a:t>‹#›</a:t>
            </a:fld>
            <a:endParaRPr lang="en-GB"/>
          </a:p>
        </p:txBody>
      </p:sp>
    </p:spTree>
    <p:extLst>
      <p:ext uri="{BB962C8B-B14F-4D97-AF65-F5344CB8AC3E}">
        <p14:creationId xmlns:p14="http://schemas.microsoft.com/office/powerpoint/2010/main" val="57191052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645F086A-0779-4D0E-AA31-08F7BE5ACC1B}" type="datetimeFigureOut">
              <a:rPr lang="en-GB" smtClean="0"/>
              <a:t>03/12/2024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5619EFC-8016-4224-9FCB-05440E4FB563}" type="slidenum">
              <a:rPr lang="en-GB" smtClean="0"/>
              <a:t>‹#›</a:t>
            </a:fld>
            <a:endParaRPr lang="en-GB"/>
          </a:p>
        </p:txBody>
      </p:sp>
    </p:spTree>
    <p:extLst>
      <p:ext uri="{BB962C8B-B14F-4D97-AF65-F5344CB8AC3E}">
        <p14:creationId xmlns:p14="http://schemas.microsoft.com/office/powerpoint/2010/main" val="8519935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45F086A-0779-4D0E-AA31-08F7BE5ACC1B}"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5619EFC-8016-4224-9FCB-05440E4FB563}" type="slidenum">
              <a:rPr lang="en-GB" smtClean="0"/>
              <a:t>‹#›</a:t>
            </a:fld>
            <a:endParaRPr lang="en-GB"/>
          </a:p>
        </p:txBody>
      </p:sp>
    </p:spTree>
    <p:extLst>
      <p:ext uri="{BB962C8B-B14F-4D97-AF65-F5344CB8AC3E}">
        <p14:creationId xmlns:p14="http://schemas.microsoft.com/office/powerpoint/2010/main" val="1534505313"/>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645F086A-0779-4D0E-AA31-08F7BE5ACC1B}" type="datetimeFigureOut">
              <a:rPr lang="en-GB" smtClean="0"/>
              <a:t>03/12/2024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5619EFC-8016-4224-9FCB-05440E4FB563}" type="slidenum">
              <a:rPr lang="en-GB" smtClean="0"/>
              <a:t>‹#›</a:t>
            </a:fld>
            <a:endParaRPr lang="en-GB"/>
          </a:p>
        </p:txBody>
      </p:sp>
    </p:spTree>
    <p:extLst>
      <p:ext uri="{BB962C8B-B14F-4D97-AF65-F5344CB8AC3E}">
        <p14:creationId xmlns:p14="http://schemas.microsoft.com/office/powerpoint/2010/main" val="150731205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C8123A4-8C49-E01E-8BDB-EC48CD17443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E5FA537D-2D80-9F5D-2A15-8445B7FFEA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21873C3D-342F-AC1B-745B-7C7B7E074B4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33189E8-9363-4E78-9C6A-819E59FACDE1}" type="datetimeFigureOut">
              <a:rPr lang="en-GB" smtClean="0"/>
              <a:t>03/12/2024</a:t>
            </a:fld>
            <a:endParaRPr lang="en-GB"/>
          </a:p>
        </p:txBody>
      </p:sp>
      <p:sp>
        <p:nvSpPr>
          <p:cNvPr id="5" name="Footer Placeholder 4">
            <a:extLst>
              <a:ext uri="{FF2B5EF4-FFF2-40B4-BE49-F238E27FC236}">
                <a16:creationId xmlns:a16="http://schemas.microsoft.com/office/drawing/2014/main" id="{296C7F83-8973-92AD-0631-040CEB87BBC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C1DC2DA3-6D4D-35F2-A9D1-4A755402B98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C76F2DB-FE57-4982-A4AC-576111B31795}" type="slidenum">
              <a:rPr lang="en-GB" smtClean="0"/>
              <a:t>‹#›</a:t>
            </a:fld>
            <a:endParaRPr lang="en-GB"/>
          </a:p>
        </p:txBody>
      </p:sp>
    </p:spTree>
    <p:extLst>
      <p:ext uri="{BB962C8B-B14F-4D97-AF65-F5344CB8AC3E}">
        <p14:creationId xmlns:p14="http://schemas.microsoft.com/office/powerpoint/2010/main" val="221595540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45F086A-0779-4D0E-AA31-08F7BE5ACC1B}" type="datetimeFigureOut">
              <a:rPr lang="en-GB" smtClean="0"/>
              <a:t>03/12/2024</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5619EFC-8016-4224-9FCB-05440E4FB563}" type="slidenum">
              <a:rPr lang="en-GB" smtClean="0"/>
              <a:t>‹#›</a:t>
            </a:fld>
            <a:endParaRPr lang="en-GB"/>
          </a:p>
        </p:txBody>
      </p:sp>
    </p:spTree>
    <p:extLst>
      <p:ext uri="{BB962C8B-B14F-4D97-AF65-F5344CB8AC3E}">
        <p14:creationId xmlns:p14="http://schemas.microsoft.com/office/powerpoint/2010/main" val="328729654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png"/><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 name="TextBox 26">
            <a:extLst>
              <a:ext uri="{FF2B5EF4-FFF2-40B4-BE49-F238E27FC236}">
                <a16:creationId xmlns:a16="http://schemas.microsoft.com/office/drawing/2014/main" id="{1D292C84-E1AF-329B-4FEC-CD33F2406671}"/>
              </a:ext>
            </a:extLst>
          </p:cNvPr>
          <p:cNvSpPr txBox="1"/>
          <p:nvPr/>
        </p:nvSpPr>
        <p:spPr>
          <a:xfrm>
            <a:off x="5012542" y="653772"/>
            <a:ext cx="2881423" cy="415499"/>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GB" sz="2250" b="1" dirty="0">
                <a:latin typeface="Arial"/>
                <a:cs typeface="Arial"/>
              </a:rPr>
              <a:t>Learning Journey</a:t>
            </a:r>
            <a:r>
              <a:rPr lang="en-US" sz="2250" dirty="0">
                <a:latin typeface="Arial"/>
                <a:cs typeface="Arial"/>
              </a:rPr>
              <a:t>​</a:t>
            </a:r>
          </a:p>
        </p:txBody>
      </p:sp>
      <p:sp>
        <p:nvSpPr>
          <p:cNvPr id="28" name="TextBox 27">
            <a:extLst>
              <a:ext uri="{FF2B5EF4-FFF2-40B4-BE49-F238E27FC236}">
                <a16:creationId xmlns:a16="http://schemas.microsoft.com/office/drawing/2014/main" id="{B2FF0C56-832F-D216-D2C0-79D909BDDC83}"/>
              </a:ext>
            </a:extLst>
          </p:cNvPr>
          <p:cNvSpPr txBox="1"/>
          <p:nvPr/>
        </p:nvSpPr>
        <p:spPr>
          <a:xfrm>
            <a:off x="5129932" y="1170228"/>
            <a:ext cx="2057400" cy="346249"/>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GB" b="1" u="sng" dirty="0">
                <a:latin typeface="Arial"/>
                <a:cs typeface="Arial"/>
              </a:rPr>
              <a:t>Healthy Living</a:t>
            </a:r>
            <a:r>
              <a:rPr lang="en-US" b="1" u="sng" dirty="0">
                <a:latin typeface="Arial"/>
                <a:cs typeface="Arial"/>
              </a:rPr>
              <a:t>​</a:t>
            </a:r>
          </a:p>
        </p:txBody>
      </p:sp>
      <p:pic>
        <p:nvPicPr>
          <p:cNvPr id="30" name="Picture 25" descr="A green and white logo&#10;&#10;Description automatically generated">
            <a:extLst>
              <a:ext uri="{FF2B5EF4-FFF2-40B4-BE49-F238E27FC236}">
                <a16:creationId xmlns:a16="http://schemas.microsoft.com/office/drawing/2014/main" id="{81513C12-F0F9-6EDB-1B13-E96A82F55C67}"/>
              </a:ext>
            </a:extLst>
          </p:cNvPr>
          <p:cNvPicPr>
            <a:picLocks noChangeAspect="1"/>
          </p:cNvPicPr>
          <p:nvPr/>
        </p:nvPicPr>
        <p:blipFill>
          <a:blip r:embed="rId2"/>
          <a:stretch>
            <a:fillRect/>
          </a:stretch>
        </p:blipFill>
        <p:spPr>
          <a:xfrm>
            <a:off x="3037615" y="789633"/>
            <a:ext cx="581617" cy="552941"/>
          </a:xfrm>
          <a:prstGeom prst="rect">
            <a:avLst/>
          </a:prstGeom>
          <a:noFill/>
          <a:ln cap="flat">
            <a:noFill/>
          </a:ln>
        </p:spPr>
      </p:pic>
      <p:sp>
        <p:nvSpPr>
          <p:cNvPr id="31" name="TextBox 30">
            <a:extLst>
              <a:ext uri="{FF2B5EF4-FFF2-40B4-BE49-F238E27FC236}">
                <a16:creationId xmlns:a16="http://schemas.microsoft.com/office/drawing/2014/main" id="{6790B5E7-ADB4-6B19-E5C4-5C3F2D3D5880}"/>
              </a:ext>
            </a:extLst>
          </p:cNvPr>
          <p:cNvSpPr txBox="1"/>
          <p:nvPr/>
        </p:nvSpPr>
        <p:spPr>
          <a:xfrm>
            <a:off x="3930918" y="1543160"/>
            <a:ext cx="3012807" cy="346249"/>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GB" b="1" dirty="0">
                <a:latin typeface="Calibri Light"/>
                <a:cs typeface="Arial"/>
              </a:rPr>
              <a:t>Topic: Sleep and Health Heart </a:t>
            </a:r>
            <a:endParaRPr lang="en-US" sz="1350" b="1" dirty="0"/>
          </a:p>
        </p:txBody>
      </p:sp>
      <p:pic>
        <p:nvPicPr>
          <p:cNvPr id="33" name="Picture 7" descr="A black background with a spiral of lines&#10;&#10;Description automatically generated">
            <a:extLst>
              <a:ext uri="{FF2B5EF4-FFF2-40B4-BE49-F238E27FC236}">
                <a16:creationId xmlns:a16="http://schemas.microsoft.com/office/drawing/2014/main" id="{E95A70D6-6CCA-E352-5053-080ECC273C4E}"/>
              </a:ext>
            </a:extLst>
          </p:cNvPr>
          <p:cNvPicPr>
            <a:picLocks noChangeAspect="1"/>
          </p:cNvPicPr>
          <p:nvPr/>
        </p:nvPicPr>
        <p:blipFill>
          <a:blip r:embed="rId3"/>
          <a:srcRect l="10067" r="23069"/>
          <a:stretch>
            <a:fillRect/>
          </a:stretch>
        </p:blipFill>
        <p:spPr>
          <a:xfrm>
            <a:off x="1761448" y="2119782"/>
            <a:ext cx="5951643" cy="3665881"/>
          </a:xfrm>
          <a:prstGeom prst="rect">
            <a:avLst/>
          </a:prstGeom>
          <a:noFill/>
          <a:ln cap="flat">
            <a:noFill/>
          </a:ln>
        </p:spPr>
      </p:pic>
      <p:sp>
        <p:nvSpPr>
          <p:cNvPr id="35" name="TextBox 15">
            <a:extLst>
              <a:ext uri="{FF2B5EF4-FFF2-40B4-BE49-F238E27FC236}">
                <a16:creationId xmlns:a16="http://schemas.microsoft.com/office/drawing/2014/main" id="{3A2A8A57-04BC-3180-3655-F7D9F705E5FB}"/>
              </a:ext>
            </a:extLst>
          </p:cNvPr>
          <p:cNvSpPr txBox="1"/>
          <p:nvPr/>
        </p:nvSpPr>
        <p:spPr>
          <a:xfrm>
            <a:off x="393482" y="1889409"/>
            <a:ext cx="1117633" cy="390493"/>
          </a:xfrm>
          <a:prstGeom prst="rect">
            <a:avLst/>
          </a:prstGeom>
          <a:solidFill>
            <a:srgbClr val="FFFFFF"/>
          </a:solidFill>
          <a:ln w="9528" cap="flat">
            <a:solidFill>
              <a:srgbClr val="000000"/>
            </a:solidFill>
            <a:prstDash val="solid"/>
            <a:miter/>
          </a:ln>
        </p:spPr>
        <p:txBody>
          <a:bodyPr vert="horz" wrap="square" lIns="51435" tIns="25718" rIns="51435" bIns="25718" anchor="t" anchorCtr="1" compatLnSpc="1">
            <a:spAutoFit/>
          </a:bodyPr>
          <a:lstStyle/>
          <a:p>
            <a:pPr algn="ctr" defTabSz="514350">
              <a:defRPr sz="1800" b="0" i="0" u="none" strike="noStrike" kern="0" cap="none" spc="0" baseline="0">
                <a:solidFill>
                  <a:srgbClr val="000000"/>
                </a:solidFill>
                <a:uFillTx/>
              </a:defRPr>
            </a:pPr>
            <a:r>
              <a:rPr lang="en-GB" sz="1100" b="1" dirty="0">
                <a:latin typeface="Calibri Light"/>
                <a:cs typeface="Calibri Light"/>
              </a:rPr>
              <a:t>Sleep and health  heart </a:t>
            </a:r>
          </a:p>
        </p:txBody>
      </p:sp>
      <p:sp>
        <p:nvSpPr>
          <p:cNvPr id="37" name="Oval 8">
            <a:extLst>
              <a:ext uri="{FF2B5EF4-FFF2-40B4-BE49-F238E27FC236}">
                <a16:creationId xmlns:a16="http://schemas.microsoft.com/office/drawing/2014/main" id="{8101B14B-3532-881D-0498-D6A0811E4538}"/>
              </a:ext>
            </a:extLst>
          </p:cNvPr>
          <p:cNvSpPr/>
          <p:nvPr/>
        </p:nvSpPr>
        <p:spPr>
          <a:xfrm>
            <a:off x="2220178" y="1852691"/>
            <a:ext cx="1405879" cy="729760"/>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FF00"/>
          </a:solidFill>
          <a:ln w="19046" cap="flat">
            <a:solidFill>
              <a:srgbClr val="000000"/>
            </a:solidFill>
            <a:prstDash val="solid"/>
            <a:miter/>
          </a:ln>
          <a:effectLst>
            <a:outerShdw dist="50795" dir="3840148" algn="tl">
              <a:srgbClr val="000000">
                <a:alpha val="17000"/>
              </a:srgbClr>
            </a:outerShdw>
          </a:effectLst>
        </p:spPr>
        <p:txBody>
          <a:bodyPr vert="horz" wrap="square" lIns="51435" tIns="25718" rIns="51435" bIns="25718" anchor="ctr" anchorCtr="1" compatLnSpc="1">
            <a:noAutofit/>
          </a:bodyPr>
          <a:lstStyle/>
          <a:p>
            <a:pPr algn="ctr" defTabSz="514350">
              <a:defRPr sz="1800" b="0" i="0" u="none" strike="noStrike" kern="0" cap="none" spc="0" baseline="0">
                <a:solidFill>
                  <a:srgbClr val="000000"/>
                </a:solidFill>
                <a:uFillTx/>
              </a:defRPr>
            </a:pPr>
            <a:r>
              <a:rPr lang="en-GB" sz="1100" b="1" dirty="0">
                <a:solidFill>
                  <a:srgbClr val="000000"/>
                </a:solidFill>
                <a:latin typeface="Calibri Light"/>
                <a:cs typeface="Calibri Light"/>
              </a:rPr>
              <a:t>Practical</a:t>
            </a:r>
            <a:endParaRPr lang="en-US" sz="750" dirty="0">
              <a:solidFill>
                <a:srgbClr val="000000"/>
              </a:solidFill>
            </a:endParaRPr>
          </a:p>
          <a:p>
            <a:pPr algn="ctr" defTabSz="514350">
              <a:defRPr sz="1800" b="0" i="0" u="none" strike="noStrike" kern="0" cap="none" spc="0" baseline="0">
                <a:solidFill>
                  <a:srgbClr val="000000"/>
                </a:solidFill>
                <a:uFillTx/>
              </a:defRPr>
            </a:pPr>
            <a:r>
              <a:rPr lang="en-GB" sz="1100" b="1" dirty="0">
                <a:solidFill>
                  <a:srgbClr val="000000"/>
                </a:solidFill>
                <a:latin typeface="Calibri Light"/>
                <a:cs typeface="Calibri Light"/>
              </a:rPr>
              <a:t>Chicken Fajitas</a:t>
            </a:r>
            <a:endParaRPr lang="en-US" sz="750" dirty="0"/>
          </a:p>
        </p:txBody>
      </p:sp>
      <p:sp>
        <p:nvSpPr>
          <p:cNvPr id="39" name="Rounded Rectangle 68">
            <a:extLst>
              <a:ext uri="{FF2B5EF4-FFF2-40B4-BE49-F238E27FC236}">
                <a16:creationId xmlns:a16="http://schemas.microsoft.com/office/drawing/2014/main" id="{42F632C0-DF34-70BD-5FA9-6293032402C4}"/>
              </a:ext>
            </a:extLst>
          </p:cNvPr>
          <p:cNvSpPr/>
          <p:nvPr/>
        </p:nvSpPr>
        <p:spPr>
          <a:xfrm rot="160371">
            <a:off x="4342645" y="2016515"/>
            <a:ext cx="1134846" cy="572220"/>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51435" tIns="25718" rIns="51435" bIns="25718" anchor="ctr" anchorCtr="1" compatLnSpc="1">
            <a:noAutofit/>
          </a:bodyPr>
          <a:lstStyle/>
          <a:p>
            <a:pPr algn="ctr" defTabSz="514350">
              <a:defRPr sz="1800" b="0" i="0" u="none" strike="noStrike" kern="0" cap="none" spc="0" baseline="0">
                <a:solidFill>
                  <a:srgbClr val="000000"/>
                </a:solidFill>
                <a:uFillTx/>
              </a:defRPr>
            </a:pPr>
            <a:r>
              <a:rPr lang="en-GB" sz="1100" b="1" dirty="0">
                <a:solidFill>
                  <a:srgbClr val="000000"/>
                </a:solidFill>
                <a:latin typeface="Calibri Light"/>
                <a:cs typeface="Calibri Light"/>
              </a:rPr>
              <a:t>Understand why sleep and rest are important </a:t>
            </a:r>
            <a:endParaRPr lang="en-US" b="1" dirty="0"/>
          </a:p>
        </p:txBody>
      </p:sp>
      <p:sp>
        <p:nvSpPr>
          <p:cNvPr id="41" name="Rounded Rectangle 68">
            <a:extLst>
              <a:ext uri="{FF2B5EF4-FFF2-40B4-BE49-F238E27FC236}">
                <a16:creationId xmlns:a16="http://schemas.microsoft.com/office/drawing/2014/main" id="{01A210EB-38B9-B5B5-F0E6-33F113D0BAAA}"/>
              </a:ext>
            </a:extLst>
          </p:cNvPr>
          <p:cNvSpPr/>
          <p:nvPr/>
        </p:nvSpPr>
        <p:spPr>
          <a:xfrm>
            <a:off x="6133516" y="2217571"/>
            <a:ext cx="1397452" cy="516516"/>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51435" tIns="25718" rIns="51435" bIns="25718" anchor="ctr" anchorCtr="1" compatLnSpc="1">
            <a:noAutofit/>
          </a:bodyPr>
          <a:lstStyle/>
          <a:p>
            <a:pPr algn="ctr" defTabSz="514350">
              <a:defRPr sz="1800" b="0" i="0" u="none" strike="noStrike" kern="0" cap="none" spc="0" baseline="0">
                <a:solidFill>
                  <a:srgbClr val="000000"/>
                </a:solidFill>
                <a:uFillTx/>
              </a:defRPr>
            </a:pPr>
            <a:r>
              <a:rPr lang="en-GB" sz="1100" b="1" dirty="0">
                <a:solidFill>
                  <a:srgbClr val="000000"/>
                </a:solidFill>
                <a:latin typeface="Calibri Light"/>
                <a:cs typeface="Calibri Light"/>
              </a:rPr>
              <a:t>Identify how sleep patterns and needs change </a:t>
            </a:r>
            <a:endParaRPr lang="en-US" dirty="0"/>
          </a:p>
        </p:txBody>
      </p:sp>
      <p:sp>
        <p:nvSpPr>
          <p:cNvPr id="43" name="Oval 17">
            <a:extLst>
              <a:ext uri="{FF2B5EF4-FFF2-40B4-BE49-F238E27FC236}">
                <a16:creationId xmlns:a16="http://schemas.microsoft.com/office/drawing/2014/main" id="{9E020321-0F3C-5D8C-6FDB-22AC2EB8FDD8}"/>
              </a:ext>
            </a:extLst>
          </p:cNvPr>
          <p:cNvSpPr/>
          <p:nvPr/>
        </p:nvSpPr>
        <p:spPr>
          <a:xfrm>
            <a:off x="4342084" y="2877856"/>
            <a:ext cx="1148132" cy="637516"/>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FF00"/>
          </a:solidFill>
          <a:ln w="19046" cap="flat">
            <a:solidFill>
              <a:srgbClr val="000000"/>
            </a:solidFill>
            <a:prstDash val="solid"/>
            <a:miter/>
          </a:ln>
          <a:effectLst>
            <a:outerShdw dist="50795" dir="3840148" algn="tl">
              <a:srgbClr val="000000">
                <a:alpha val="17000"/>
              </a:srgbClr>
            </a:outerShdw>
          </a:effectLst>
        </p:spPr>
        <p:txBody>
          <a:bodyPr vert="horz" wrap="square" lIns="51435" tIns="25718" rIns="51435" bIns="25718" anchor="ctr" anchorCtr="1" compatLnSpc="1">
            <a:noAutofit/>
          </a:bodyPr>
          <a:lstStyle/>
          <a:p>
            <a:pPr algn="ctr" defTabSz="514350">
              <a:defRPr sz="1800" b="0" i="0" u="none" strike="noStrike" kern="0" cap="none" spc="0" baseline="0">
                <a:solidFill>
                  <a:srgbClr val="000000"/>
                </a:solidFill>
                <a:uFillTx/>
              </a:defRPr>
            </a:pPr>
            <a:r>
              <a:rPr lang="en-GB" sz="1100" b="1" dirty="0">
                <a:solidFill>
                  <a:srgbClr val="000000"/>
                </a:solidFill>
                <a:latin typeface="Calibri Light"/>
                <a:cs typeface="Calibri Light"/>
              </a:rPr>
              <a:t>Practical</a:t>
            </a:r>
            <a:endParaRPr lang="en-GB" sz="1100" dirty="0">
              <a:solidFill>
                <a:srgbClr val="000000"/>
              </a:solidFill>
              <a:latin typeface="Calibri Light"/>
              <a:ea typeface="Calibri Light"/>
              <a:cs typeface="Calibri Light"/>
            </a:endParaRPr>
          </a:p>
          <a:p>
            <a:pPr algn="ctr" defTabSz="514350">
              <a:defRPr sz="1800" b="0" i="0" u="none" strike="noStrike" kern="0" cap="none" spc="0" baseline="0">
                <a:solidFill>
                  <a:srgbClr val="000000"/>
                </a:solidFill>
                <a:uFillTx/>
              </a:defRPr>
            </a:pPr>
            <a:r>
              <a:rPr lang="en-GB" sz="1100" dirty="0">
                <a:solidFill>
                  <a:srgbClr val="000000"/>
                </a:solidFill>
                <a:latin typeface="Calibri Light"/>
                <a:cs typeface="Calibri Light"/>
              </a:rPr>
              <a:t>Mini Carrot Cakes </a:t>
            </a:r>
            <a:endParaRPr lang="en-GB" dirty="0"/>
          </a:p>
        </p:txBody>
      </p:sp>
      <p:sp>
        <p:nvSpPr>
          <p:cNvPr id="45" name="Rounded Rectangle 68">
            <a:extLst>
              <a:ext uri="{FF2B5EF4-FFF2-40B4-BE49-F238E27FC236}">
                <a16:creationId xmlns:a16="http://schemas.microsoft.com/office/drawing/2014/main" id="{E604FFBC-C010-9AEA-EB22-F95AC1C24DB4}"/>
              </a:ext>
            </a:extLst>
          </p:cNvPr>
          <p:cNvSpPr/>
          <p:nvPr/>
        </p:nvSpPr>
        <p:spPr>
          <a:xfrm>
            <a:off x="2994939" y="4869436"/>
            <a:ext cx="1292491" cy="676712"/>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51435" tIns="25718" rIns="51435" bIns="25718" anchor="ctr" anchorCtr="1" compatLnSpc="1">
            <a:noAutofit/>
          </a:bodyPr>
          <a:lstStyle/>
          <a:p>
            <a:pPr algn="ctr" defTabSz="514350">
              <a:defRPr sz="1800" b="0" i="0" u="none" strike="noStrike" kern="0" cap="none" spc="0" baseline="0">
                <a:solidFill>
                  <a:srgbClr val="000000"/>
                </a:solidFill>
                <a:uFillTx/>
              </a:defRPr>
            </a:pPr>
            <a:r>
              <a:rPr lang="en-GB" sz="1100" b="1" dirty="0">
                <a:solidFill>
                  <a:srgbClr val="000000"/>
                </a:solidFill>
                <a:latin typeface="Calibri Light"/>
                <a:cs typeface="Calibri Light"/>
              </a:rPr>
              <a:t>Problems caused by too much or too little of certain food </a:t>
            </a:r>
            <a:endParaRPr lang="en-US" dirty="0"/>
          </a:p>
        </p:txBody>
      </p:sp>
      <p:sp>
        <p:nvSpPr>
          <p:cNvPr id="49" name="Oval 13">
            <a:extLst>
              <a:ext uri="{FF2B5EF4-FFF2-40B4-BE49-F238E27FC236}">
                <a16:creationId xmlns:a16="http://schemas.microsoft.com/office/drawing/2014/main" id="{76B826DB-3834-97AE-C591-3D0F877020B6}"/>
              </a:ext>
            </a:extLst>
          </p:cNvPr>
          <p:cNvSpPr/>
          <p:nvPr/>
        </p:nvSpPr>
        <p:spPr>
          <a:xfrm>
            <a:off x="4853566" y="3718795"/>
            <a:ext cx="1184130" cy="676712"/>
          </a:xfrm>
          <a:custGeom>
            <a:avLst/>
            <a:gdLst>
              <a:gd name="f0" fmla="val 21600000"/>
              <a:gd name="f1" fmla="val 10800000"/>
              <a:gd name="f2" fmla="val 5400000"/>
              <a:gd name="f3" fmla="val 180"/>
              <a:gd name="f4" fmla="val w"/>
              <a:gd name="f5" fmla="val h"/>
              <a:gd name="f6" fmla="val ss"/>
              <a:gd name="f7" fmla="val 0"/>
              <a:gd name="f8" fmla="*/ 5419351 1 1725033"/>
              <a:gd name="f9" fmla="+- 0 0 -360"/>
              <a:gd name="f10" fmla="+- 0 0 -180"/>
              <a:gd name="f11" fmla="abs f4"/>
              <a:gd name="f12" fmla="abs f5"/>
              <a:gd name="f13" fmla="abs f6"/>
              <a:gd name="f14" fmla="val f7"/>
              <a:gd name="f15" fmla="+- 2700000 f2 0"/>
              <a:gd name="f16" fmla="*/ f9 f1 1"/>
              <a:gd name="f17" fmla="*/ f10 f1 1"/>
              <a:gd name="f18" fmla="?: f11 f4 1"/>
              <a:gd name="f19" fmla="?: f12 f5 1"/>
              <a:gd name="f20" fmla="?: f13 f6 1"/>
              <a:gd name="f21" fmla="*/ f15 f8 1"/>
              <a:gd name="f22" fmla="*/ f16 1 f3"/>
              <a:gd name="f23" fmla="*/ f17 1 f3"/>
              <a:gd name="f24" fmla="*/ f18 1 21600"/>
              <a:gd name="f25" fmla="*/ f19 1 21600"/>
              <a:gd name="f26" fmla="*/ 21600 f18 1"/>
              <a:gd name="f27" fmla="*/ 21600 f19 1"/>
              <a:gd name="f28" fmla="*/ f21 1 f1"/>
              <a:gd name="f29" fmla="+- f22 0 f2"/>
              <a:gd name="f30" fmla="+- f23 0 f2"/>
              <a:gd name="f31" fmla="min f25 f24"/>
              <a:gd name="f32" fmla="*/ f26 1 f20"/>
              <a:gd name="f33" fmla="*/ f27 1 f20"/>
              <a:gd name="f34" fmla="+- 0 0 f28"/>
              <a:gd name="f35" fmla="val f32"/>
              <a:gd name="f36" fmla="val f33"/>
              <a:gd name="f37" fmla="+- 0 0 f34"/>
              <a:gd name="f38" fmla="*/ f14 f31 1"/>
              <a:gd name="f39" fmla="+- f36 0 f14"/>
              <a:gd name="f40" fmla="+- f35 0 f14"/>
              <a:gd name="f41" fmla="*/ f37 f1 1"/>
              <a:gd name="f42" fmla="*/ f39 1 2"/>
              <a:gd name="f43" fmla="*/ f40 1 2"/>
              <a:gd name="f44" fmla="*/ f41 1 f8"/>
              <a:gd name="f45" fmla="+- f14 f42 0"/>
              <a:gd name="f46" fmla="+- f14 f43 0"/>
              <a:gd name="f47" fmla="+- f44 0 f2"/>
              <a:gd name="f48" fmla="*/ f43 f31 1"/>
              <a:gd name="f49" fmla="*/ f42 f31 1"/>
              <a:gd name="f50" fmla="cos 1 f47"/>
              <a:gd name="f51" fmla="sin 1 f47"/>
              <a:gd name="f52" fmla="*/ f45 f31 1"/>
              <a:gd name="f53" fmla="+- 0 0 f50"/>
              <a:gd name="f54" fmla="+- 0 0 f51"/>
              <a:gd name="f55" fmla="+- 0 0 f53"/>
              <a:gd name="f56" fmla="+- 0 0 f54"/>
              <a:gd name="f57" fmla="*/ f55 f43 1"/>
              <a:gd name="f58" fmla="*/ f56 f42 1"/>
              <a:gd name="f59" fmla="+- f46 0 f57"/>
              <a:gd name="f60" fmla="+- f46 f57 0"/>
              <a:gd name="f61" fmla="+- f45 0 f58"/>
              <a:gd name="f62" fmla="+- f45 f58 0"/>
              <a:gd name="f63" fmla="*/ f59 f31 1"/>
              <a:gd name="f64" fmla="*/ f61 f31 1"/>
              <a:gd name="f65" fmla="*/ f60 f31 1"/>
              <a:gd name="f66" fmla="*/ f62 f31 1"/>
            </a:gdLst>
            <a:ahLst/>
            <a:cxnLst>
              <a:cxn ang="3cd4">
                <a:pos x="hc" y="t"/>
              </a:cxn>
              <a:cxn ang="0">
                <a:pos x="r" y="vc"/>
              </a:cxn>
              <a:cxn ang="cd4">
                <a:pos x="hc" y="b"/>
              </a:cxn>
              <a:cxn ang="cd2">
                <a:pos x="l" y="vc"/>
              </a:cxn>
              <a:cxn ang="f29">
                <a:pos x="f63" y="f64"/>
              </a:cxn>
              <a:cxn ang="f30">
                <a:pos x="f63" y="f66"/>
              </a:cxn>
              <a:cxn ang="f30">
                <a:pos x="f65" y="f66"/>
              </a:cxn>
              <a:cxn ang="f29">
                <a:pos x="f65" y="f64"/>
              </a:cxn>
            </a:cxnLst>
            <a:rect l="f63" t="f64" r="f65" b="f66"/>
            <a:pathLst>
              <a:path>
                <a:moveTo>
                  <a:pt x="f38" y="f52"/>
                </a:moveTo>
                <a:arcTo wR="f48" hR="f49" stAng="f1" swAng="f0"/>
                <a:close/>
              </a:path>
            </a:pathLst>
          </a:custGeom>
          <a:solidFill>
            <a:srgbClr val="00FF00"/>
          </a:solidFill>
          <a:ln w="19046" cap="flat">
            <a:solidFill>
              <a:srgbClr val="000000"/>
            </a:solidFill>
            <a:prstDash val="solid"/>
            <a:miter/>
          </a:ln>
          <a:effectLst>
            <a:outerShdw dist="50795" dir="3840148" algn="tl">
              <a:srgbClr val="000000">
                <a:alpha val="17000"/>
              </a:srgbClr>
            </a:outerShdw>
          </a:effectLst>
        </p:spPr>
        <p:txBody>
          <a:bodyPr vert="horz" wrap="square" lIns="51435" tIns="25718" rIns="51435" bIns="25718" anchor="ctr" anchorCtr="1" compatLnSpc="1">
            <a:noAutofit/>
          </a:bodyPr>
          <a:lstStyle/>
          <a:p>
            <a:pPr algn="ctr" defTabSz="514350">
              <a:defRPr sz="1800" b="0" i="0" u="none" strike="noStrike" kern="0" cap="none" spc="0" baseline="0">
                <a:solidFill>
                  <a:srgbClr val="000000"/>
                </a:solidFill>
                <a:uFillTx/>
              </a:defRPr>
            </a:pPr>
            <a:r>
              <a:rPr lang="en-GB" sz="1100" b="1" dirty="0">
                <a:solidFill>
                  <a:srgbClr val="000000"/>
                </a:solidFill>
                <a:latin typeface="Calibri Light"/>
                <a:cs typeface="Calibri Light"/>
              </a:rPr>
              <a:t>Practical </a:t>
            </a:r>
          </a:p>
          <a:p>
            <a:pPr algn="ctr" defTabSz="514350">
              <a:defRPr sz="1800" b="0" i="0" u="none" strike="noStrike" kern="0" cap="none" spc="0" baseline="0">
                <a:solidFill>
                  <a:srgbClr val="000000"/>
                </a:solidFill>
                <a:uFillTx/>
              </a:defRPr>
            </a:pPr>
            <a:r>
              <a:rPr lang="en-GB" sz="1100" dirty="0">
                <a:solidFill>
                  <a:srgbClr val="000000"/>
                </a:solidFill>
                <a:latin typeface="Calibri Light"/>
                <a:cs typeface="Calibri Light"/>
              </a:rPr>
              <a:t>Pasta Bolognese Bake  </a:t>
            </a:r>
            <a:endParaRPr lang="en-GB" dirty="0"/>
          </a:p>
        </p:txBody>
      </p:sp>
      <p:sp>
        <p:nvSpPr>
          <p:cNvPr id="53" name="Rounded Rectangle 68">
            <a:extLst>
              <a:ext uri="{FF2B5EF4-FFF2-40B4-BE49-F238E27FC236}">
                <a16:creationId xmlns:a16="http://schemas.microsoft.com/office/drawing/2014/main" id="{55F56447-6066-B169-2EC4-C43446B47FC8}"/>
              </a:ext>
            </a:extLst>
          </p:cNvPr>
          <p:cNvSpPr/>
          <p:nvPr/>
        </p:nvSpPr>
        <p:spPr>
          <a:xfrm rot="21270508">
            <a:off x="5604319" y="5121376"/>
            <a:ext cx="1389199" cy="548615"/>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51435" tIns="25718" rIns="51435" bIns="25718" anchor="ctr" anchorCtr="1" compatLnSpc="1">
            <a:noAutofit/>
          </a:bodyPr>
          <a:lstStyle/>
          <a:p>
            <a:pPr algn="ctr" defTabSz="514350">
              <a:defRPr sz="1800" b="0" i="0" u="none" strike="noStrike" kern="0" cap="none" spc="0" baseline="0">
                <a:solidFill>
                  <a:srgbClr val="000000"/>
                </a:solidFill>
                <a:uFillTx/>
              </a:defRPr>
            </a:pPr>
            <a:r>
              <a:rPr lang="en-GB" sz="1100" b="1" dirty="0">
                <a:latin typeface="Calibri Light"/>
                <a:cs typeface="Calibri Light"/>
              </a:rPr>
              <a:t>Explain the reasons why we need each food type in our diet </a:t>
            </a:r>
            <a:endParaRPr lang="en-US" dirty="0" err="1"/>
          </a:p>
        </p:txBody>
      </p:sp>
      <p:sp>
        <p:nvSpPr>
          <p:cNvPr id="55" name="Rectangle 18">
            <a:extLst>
              <a:ext uri="{FF2B5EF4-FFF2-40B4-BE49-F238E27FC236}">
                <a16:creationId xmlns:a16="http://schemas.microsoft.com/office/drawing/2014/main" id="{F7678C0C-5BE2-FB77-FBFD-642CC2867263}"/>
              </a:ext>
            </a:extLst>
          </p:cNvPr>
          <p:cNvSpPr/>
          <p:nvPr/>
        </p:nvSpPr>
        <p:spPr>
          <a:xfrm>
            <a:off x="9514430" y="2186844"/>
            <a:ext cx="1747686" cy="1390766"/>
          </a:xfrm>
          <a:prstGeom prst="rect">
            <a:avLst/>
          </a:prstGeom>
          <a:solidFill>
            <a:srgbClr val="11F72C"/>
          </a:solidFill>
          <a:ln cap="flat">
            <a:noFill/>
            <a:prstDash val="solid"/>
          </a:ln>
        </p:spPr>
        <p:txBody>
          <a:bodyPr vert="horz" wrap="square" lIns="51435" tIns="25718" rIns="51435" bIns="25718" anchor="t" anchorCtr="0" compatLnSpc="1">
            <a:spAutoFit/>
          </a:bodyPr>
          <a:lstStyle/>
          <a:p>
            <a:pPr defTabSz="514350">
              <a:defRPr sz="1800" b="0" i="0" u="none" strike="noStrike" kern="0" cap="none" spc="0" baseline="0">
                <a:solidFill>
                  <a:srgbClr val="000000"/>
                </a:solidFill>
                <a:uFillTx/>
              </a:defRPr>
            </a:pPr>
            <a:r>
              <a:rPr lang="en-GB" sz="1050" b="1" kern="0" spc="169" dirty="0">
                <a:solidFill>
                  <a:srgbClr val="000000"/>
                </a:solidFill>
                <a:latin typeface="Calibri Light"/>
                <a:ea typeface="Calibri Light"/>
                <a:cs typeface="Calibri Light"/>
              </a:rPr>
              <a:t>Vocabulary:</a:t>
            </a:r>
            <a:endParaRPr lang="en-US" sz="1050" kern="0" spc="169" dirty="0">
              <a:solidFill>
                <a:srgbClr val="000000"/>
              </a:solidFill>
              <a:latin typeface="Calibri Light"/>
              <a:ea typeface="Calibri Light"/>
              <a:cs typeface="Calibri Light"/>
            </a:endParaRPr>
          </a:p>
          <a:p>
            <a:pPr defTabSz="514350">
              <a:defRPr sz="1800" b="0" i="0" u="none" strike="noStrike" kern="0" cap="none" spc="0" baseline="0">
                <a:solidFill>
                  <a:srgbClr val="000000"/>
                </a:solidFill>
                <a:uFillTx/>
              </a:defRPr>
            </a:pPr>
            <a:r>
              <a:rPr lang="en-GB" sz="1050" b="1" kern="0" spc="169" dirty="0">
                <a:solidFill>
                  <a:srgbClr val="29543A"/>
                </a:solidFill>
                <a:latin typeface="Calibri"/>
                <a:cs typeface="Calibri"/>
              </a:rPr>
              <a:t>Sleep, Rest, Memory, Diet, Lifestyle, Nutrition, Coronary Heart Disease, Cholesterol, Blood Pressure, Obese </a:t>
            </a:r>
            <a:endParaRPr lang="en-GB" sz="1050" b="1" kern="0" spc="169" dirty="0">
              <a:solidFill>
                <a:srgbClr val="29543A"/>
              </a:solidFill>
              <a:latin typeface="Calibri"/>
              <a:ea typeface="Calibri Light"/>
              <a:cs typeface="Calibri"/>
            </a:endParaRPr>
          </a:p>
          <a:p>
            <a:pPr defTabSz="514350">
              <a:defRPr sz="1800" b="0" i="0" u="none" strike="noStrike" kern="0" cap="none" spc="0" baseline="0">
                <a:solidFill>
                  <a:srgbClr val="000000"/>
                </a:solidFill>
                <a:uFillTx/>
              </a:defRPr>
            </a:pPr>
            <a:endParaRPr lang="en-GB" sz="1350" b="1" kern="0" spc="169" dirty="0">
              <a:solidFill>
                <a:srgbClr val="000000"/>
              </a:solidFill>
              <a:latin typeface="Calibri Light"/>
              <a:ea typeface="Calibri Light"/>
              <a:cs typeface="Calibri Light"/>
            </a:endParaRPr>
          </a:p>
        </p:txBody>
      </p:sp>
      <p:sp>
        <p:nvSpPr>
          <p:cNvPr id="57" name="TextBox 23">
            <a:extLst>
              <a:ext uri="{FF2B5EF4-FFF2-40B4-BE49-F238E27FC236}">
                <a16:creationId xmlns:a16="http://schemas.microsoft.com/office/drawing/2014/main" id="{D48ABFFC-C742-3BFC-0499-BA151E1F18DC}"/>
              </a:ext>
            </a:extLst>
          </p:cNvPr>
          <p:cNvSpPr txBox="1"/>
          <p:nvPr/>
        </p:nvSpPr>
        <p:spPr>
          <a:xfrm>
            <a:off x="8837453" y="4228436"/>
            <a:ext cx="2221072" cy="267382"/>
          </a:xfrm>
          <a:prstGeom prst="rect">
            <a:avLst/>
          </a:prstGeom>
          <a:noFill/>
          <a:ln cap="flat">
            <a:noFill/>
          </a:ln>
        </p:spPr>
        <p:txBody>
          <a:bodyPr vert="horz" wrap="square" lIns="51435" tIns="25718" rIns="51435" bIns="25718" anchor="t" anchorCtr="0" compatLnSpc="1">
            <a:spAutoFit/>
          </a:bodyPr>
          <a:lstStyle/>
          <a:p>
            <a:pPr defTabSz="514350">
              <a:defRPr sz="1800" b="0" i="0" u="none" strike="noStrike" kern="0" cap="none" spc="0" baseline="0">
                <a:solidFill>
                  <a:srgbClr val="000000"/>
                </a:solidFill>
                <a:uFillTx/>
              </a:defRPr>
            </a:pPr>
            <a:r>
              <a:rPr lang="en-GB" sz="1400" b="1" dirty="0">
                <a:solidFill>
                  <a:srgbClr val="4472C4"/>
                </a:solidFill>
                <a:latin typeface="Calibri Light"/>
                <a:ea typeface="Calibri"/>
                <a:cs typeface="Times New Roman"/>
              </a:rPr>
              <a:t>Year </a:t>
            </a:r>
            <a:r>
              <a:rPr lang="en-GB" sz="1400" b="1" kern="0" dirty="0">
                <a:solidFill>
                  <a:srgbClr val="4472C4"/>
                </a:solidFill>
                <a:latin typeface="Calibri Light"/>
                <a:ea typeface="Calibri"/>
                <a:cs typeface="Times New Roman"/>
              </a:rPr>
              <a:t>7</a:t>
            </a:r>
            <a:r>
              <a:rPr lang="en-GB" sz="1400" b="1" dirty="0">
                <a:solidFill>
                  <a:srgbClr val="4472C4"/>
                </a:solidFill>
                <a:latin typeface="Calibri Light"/>
                <a:ea typeface="Calibri"/>
                <a:cs typeface="Times New Roman"/>
              </a:rPr>
              <a:t> Spring Half Term 2 </a:t>
            </a:r>
          </a:p>
        </p:txBody>
      </p:sp>
      <p:sp>
        <p:nvSpPr>
          <p:cNvPr id="59" name="TextBox 58">
            <a:extLst>
              <a:ext uri="{FF2B5EF4-FFF2-40B4-BE49-F238E27FC236}">
                <a16:creationId xmlns:a16="http://schemas.microsoft.com/office/drawing/2014/main" id="{3F1BBAD8-880E-26C2-47F9-0CB1227369B0}"/>
              </a:ext>
            </a:extLst>
          </p:cNvPr>
          <p:cNvSpPr txBox="1"/>
          <p:nvPr/>
        </p:nvSpPr>
        <p:spPr>
          <a:xfrm>
            <a:off x="234915" y="4580260"/>
            <a:ext cx="2616713" cy="1546577"/>
          </a:xfrm>
          <a:prstGeom prst="rect">
            <a:avLst/>
          </a:prstGeom>
          <a:noFill/>
        </p:spPr>
        <p:txBody>
          <a:bodyPr rot="0" spcFirstLastPara="0" vertOverflow="overflow" horzOverflow="overflow" vert="horz" wrap="square" lIns="68580" tIns="34290" rIns="68580" bIns="34290" numCol="1" spcCol="0" rtlCol="0" fromWordArt="0" anchor="t" anchorCtr="0" forceAA="0" compatLnSpc="1">
            <a:prstTxWarp prst="textNoShape">
              <a:avLst/>
            </a:prstTxWarp>
            <a:spAutoFit/>
          </a:bodyPr>
          <a:lstStyle/>
          <a:p>
            <a:r>
              <a:rPr lang="en-GB" sz="1200" b="1" dirty="0">
                <a:latin typeface="Calibri Light"/>
                <a:cs typeface="Arial"/>
              </a:rPr>
              <a:t>TUDOR HABITS AND VALUES: This half term will give you the opportunity to demonstrate resilience by preparing and cooking more challenging dishes. We want you to be open for feedback in relation to making different cuisine dishes if you wish to do this at home with your family.</a:t>
            </a:r>
            <a:endParaRPr lang="en-US" sz="800" dirty="0"/>
          </a:p>
        </p:txBody>
      </p:sp>
      <p:sp>
        <p:nvSpPr>
          <p:cNvPr id="61" name="Rectangle 24">
            <a:extLst>
              <a:ext uri="{FF2B5EF4-FFF2-40B4-BE49-F238E27FC236}">
                <a16:creationId xmlns:a16="http://schemas.microsoft.com/office/drawing/2014/main" id="{9C8C6A5E-F7E1-6EB7-1E0C-8C3ECBA42727}"/>
              </a:ext>
            </a:extLst>
          </p:cNvPr>
          <p:cNvSpPr/>
          <p:nvPr/>
        </p:nvSpPr>
        <p:spPr>
          <a:xfrm>
            <a:off x="8146309" y="4642009"/>
            <a:ext cx="3352547" cy="1529266"/>
          </a:xfrm>
          <a:prstGeom prst="rect">
            <a:avLst/>
          </a:prstGeom>
          <a:noFill/>
          <a:ln cap="flat">
            <a:noFill/>
            <a:prstDash val="solid"/>
          </a:ln>
        </p:spPr>
        <p:txBody>
          <a:bodyPr vert="horz" wrap="square" lIns="51435" tIns="25718" rIns="51435" bIns="25718" anchor="t" anchorCtr="0" compatLnSpc="1">
            <a:spAutoFit/>
          </a:bodyPr>
          <a:lstStyle/>
          <a:p>
            <a:pPr defTabSz="514350">
              <a:defRPr sz="1800" b="0" i="0" u="none" strike="noStrike" kern="0" cap="none" spc="0" baseline="0">
                <a:solidFill>
                  <a:srgbClr val="000000"/>
                </a:solidFill>
                <a:uFillTx/>
              </a:defRPr>
            </a:pPr>
            <a:r>
              <a:rPr lang="en-GB" sz="1200" b="1" dirty="0">
                <a:solidFill>
                  <a:srgbClr val="000000"/>
                </a:solidFill>
                <a:latin typeface="Calibri"/>
                <a:ea typeface="Calibri"/>
                <a:cs typeface="Calibri"/>
              </a:rPr>
              <a:t>The focus this half term is for students to recognise the importance of sleep and heart health when using ingredients. Students will be encouraged to create food that are a healthier option and can be suitable for both vegans and vegetarians. Additional topics covered will be strategies preventing the increase of heart disease and what food help </a:t>
            </a:r>
            <a:r>
              <a:rPr lang="en-GB" sz="1200" b="1">
                <a:solidFill>
                  <a:srgbClr val="000000"/>
                </a:solidFill>
                <a:latin typeface="Calibri"/>
                <a:ea typeface="Calibri"/>
                <a:cs typeface="Calibri"/>
              </a:rPr>
              <a:t>us sleep well.</a:t>
            </a:r>
            <a:endParaRPr lang="en-US" dirty="0"/>
          </a:p>
        </p:txBody>
      </p:sp>
      <p:sp>
        <p:nvSpPr>
          <p:cNvPr id="2" name="Rounded Rectangle 68">
            <a:extLst>
              <a:ext uri="{FF2B5EF4-FFF2-40B4-BE49-F238E27FC236}">
                <a16:creationId xmlns:a16="http://schemas.microsoft.com/office/drawing/2014/main" id="{FAA81DAD-E591-0305-A2DD-A9799841A8F8}"/>
              </a:ext>
            </a:extLst>
          </p:cNvPr>
          <p:cNvSpPr/>
          <p:nvPr/>
        </p:nvSpPr>
        <p:spPr>
          <a:xfrm rot="21270508">
            <a:off x="2896749" y="3815095"/>
            <a:ext cx="1370080" cy="496226"/>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51435" tIns="25718" rIns="51435" bIns="25718" anchor="ctr" anchorCtr="1" compatLnSpc="1">
            <a:noAutofit/>
          </a:bodyPr>
          <a:lstStyle/>
          <a:p>
            <a:pPr algn="ctr" defTabSz="514350">
              <a:defRPr sz="1800" b="0" i="0" u="none" strike="noStrike" kern="0" cap="none" spc="0" baseline="0">
                <a:solidFill>
                  <a:srgbClr val="000000"/>
                </a:solidFill>
                <a:uFillTx/>
              </a:defRPr>
            </a:pPr>
            <a:r>
              <a:rPr lang="en-GB" sz="1100" b="1" dirty="0">
                <a:latin typeface="Calibri Light"/>
                <a:cs typeface="Calibri Light"/>
              </a:rPr>
              <a:t>Understanding of food components and balanced diets </a:t>
            </a:r>
            <a:endParaRPr lang="en-US" dirty="0"/>
          </a:p>
        </p:txBody>
      </p:sp>
      <p:sp>
        <p:nvSpPr>
          <p:cNvPr id="7" name="Rounded Rectangle 68">
            <a:extLst>
              <a:ext uri="{FF2B5EF4-FFF2-40B4-BE49-F238E27FC236}">
                <a16:creationId xmlns:a16="http://schemas.microsoft.com/office/drawing/2014/main" id="{188CE831-4CC4-AEFE-69B7-2E8AE87B1F24}"/>
              </a:ext>
            </a:extLst>
          </p:cNvPr>
          <p:cNvSpPr/>
          <p:nvPr/>
        </p:nvSpPr>
        <p:spPr>
          <a:xfrm>
            <a:off x="1573932" y="3107324"/>
            <a:ext cx="1292491" cy="676712"/>
          </a:xfrm>
          <a:custGeom>
            <a:avLst>
              <a:gd name="f0" fmla="val 3600"/>
            </a:avLst>
            <a:gdLst>
              <a:gd name="f1" fmla="val 10800000"/>
              <a:gd name="f2" fmla="val 5400000"/>
              <a:gd name="f3" fmla="val 16200000"/>
              <a:gd name="f4" fmla="val w"/>
              <a:gd name="f5" fmla="val h"/>
              <a:gd name="f6" fmla="val ss"/>
              <a:gd name="f7" fmla="val 0"/>
              <a:gd name="f8" fmla="*/ 5419351 1 1725033"/>
              <a:gd name="f9" fmla="val 45"/>
              <a:gd name="f10" fmla="val 10800"/>
              <a:gd name="f11" fmla="val -2147483647"/>
              <a:gd name="f12" fmla="val 2147483647"/>
              <a:gd name="f13" fmla="abs f4"/>
              <a:gd name="f14" fmla="abs f5"/>
              <a:gd name="f15" fmla="abs f6"/>
              <a:gd name="f16" fmla="*/ f8 1 180"/>
              <a:gd name="f17" fmla="pin 0 f0 10800"/>
              <a:gd name="f18" fmla="+- 0 0 f2"/>
              <a:gd name="f19" fmla="?: f13 f4 1"/>
              <a:gd name="f20" fmla="?: f14 f5 1"/>
              <a:gd name="f21" fmla="?: f15 f6 1"/>
              <a:gd name="f22" fmla="*/ f9 f16 1"/>
              <a:gd name="f23" fmla="+- f7 f17 0"/>
              <a:gd name="f24" fmla="*/ f19 1 21600"/>
              <a:gd name="f25" fmla="*/ f20 1 21600"/>
              <a:gd name="f26" fmla="*/ 21600 f19 1"/>
              <a:gd name="f27" fmla="*/ 21600 f20 1"/>
              <a:gd name="f28" fmla="+- 0 0 f22"/>
              <a:gd name="f29" fmla="min f25 f24"/>
              <a:gd name="f30" fmla="*/ f26 1 f21"/>
              <a:gd name="f31" fmla="*/ f27 1 f21"/>
              <a:gd name="f32" fmla="*/ f28 f1 1"/>
              <a:gd name="f33" fmla="*/ f32 1 f8"/>
              <a:gd name="f34" fmla="+- f31 0 f17"/>
              <a:gd name="f35" fmla="+- f30 0 f17"/>
              <a:gd name="f36" fmla="*/ f17 f29 1"/>
              <a:gd name="f37" fmla="*/ f7 f29 1"/>
              <a:gd name="f38" fmla="*/ f23 f29 1"/>
              <a:gd name="f39" fmla="*/ f31 f29 1"/>
              <a:gd name="f40" fmla="*/ f30 f29 1"/>
              <a:gd name="f41" fmla="+- f33 0 f2"/>
              <a:gd name="f42" fmla="+- f37 0 f38"/>
              <a:gd name="f43" fmla="+- f38 0 f37"/>
              <a:gd name="f44" fmla="*/ f34 f29 1"/>
              <a:gd name="f45" fmla="*/ f35 f29 1"/>
              <a:gd name="f46" fmla="cos 1 f41"/>
              <a:gd name="f47" fmla="abs f42"/>
              <a:gd name="f48" fmla="abs f43"/>
              <a:gd name="f49" fmla="?: f42 f18 f2"/>
              <a:gd name="f50" fmla="?: f42 f2 f18"/>
              <a:gd name="f51" fmla="?: f42 f3 f2"/>
              <a:gd name="f52" fmla="?: f42 f2 f3"/>
              <a:gd name="f53" fmla="+- f39 0 f44"/>
              <a:gd name="f54" fmla="?: f43 f18 f2"/>
              <a:gd name="f55" fmla="?: f43 f2 f18"/>
              <a:gd name="f56" fmla="+- f40 0 f45"/>
              <a:gd name="f57" fmla="+- f44 0 f39"/>
              <a:gd name="f58" fmla="+- f45 0 f40"/>
              <a:gd name="f59" fmla="?: f42 0 f1"/>
              <a:gd name="f60" fmla="?: f42 f1 0"/>
              <a:gd name="f61" fmla="+- 0 0 f46"/>
              <a:gd name="f62" fmla="?: f42 f52 f51"/>
              <a:gd name="f63" fmla="?: f42 f51 f52"/>
              <a:gd name="f64" fmla="?: f43 f50 f49"/>
              <a:gd name="f65" fmla="abs f53"/>
              <a:gd name="f66" fmla="?: f53 0 f1"/>
              <a:gd name="f67" fmla="?: f53 f1 0"/>
              <a:gd name="f68" fmla="?: f53 f54 f55"/>
              <a:gd name="f69" fmla="abs f56"/>
              <a:gd name="f70" fmla="abs f57"/>
              <a:gd name="f71" fmla="?: f56 f18 f2"/>
              <a:gd name="f72" fmla="?: f56 f2 f18"/>
              <a:gd name="f73" fmla="?: f56 f3 f2"/>
              <a:gd name="f74" fmla="?: f56 f2 f3"/>
              <a:gd name="f75" fmla="abs f58"/>
              <a:gd name="f76" fmla="?: f58 f18 f2"/>
              <a:gd name="f77" fmla="?: f58 f2 f18"/>
              <a:gd name="f78" fmla="?: f58 f60 f59"/>
              <a:gd name="f79" fmla="?: f58 f59 f60"/>
              <a:gd name="f80" fmla="*/ f17 f61 1"/>
              <a:gd name="f81" fmla="?: f43 f63 f62"/>
              <a:gd name="f82" fmla="?: f43 f67 f66"/>
              <a:gd name="f83" fmla="?: f43 f66 f67"/>
              <a:gd name="f84" fmla="?: f56 f74 f73"/>
              <a:gd name="f85" fmla="?: f56 f73 f74"/>
              <a:gd name="f86" fmla="?: f57 f72 f71"/>
              <a:gd name="f87" fmla="?: f42 f78 f79"/>
              <a:gd name="f88" fmla="?: f42 f76 f77"/>
              <a:gd name="f89" fmla="*/ f80 3163 1"/>
              <a:gd name="f90" fmla="?: f53 f82 f83"/>
              <a:gd name="f91" fmla="?: f57 f85 f84"/>
              <a:gd name="f92" fmla="*/ f89 1 7636"/>
              <a:gd name="f93" fmla="+- f7 f92 0"/>
              <a:gd name="f94" fmla="+- f30 0 f92"/>
              <a:gd name="f95" fmla="+- f31 0 f92"/>
              <a:gd name="f96" fmla="*/ f93 f29 1"/>
              <a:gd name="f97" fmla="*/ f94 f29 1"/>
              <a:gd name="f98" fmla="*/ f95 f29 1"/>
            </a:gdLst>
            <a:ahLst>
              <a:ahXY gdRefX="f0" minX="f7" maxX="f10">
                <a:pos x="f36" y="f37"/>
              </a:ahXY>
            </a:ahLst>
            <a:cxnLst>
              <a:cxn ang="3cd4">
                <a:pos x="hc" y="t"/>
              </a:cxn>
              <a:cxn ang="0">
                <a:pos x="r" y="vc"/>
              </a:cxn>
              <a:cxn ang="cd4">
                <a:pos x="hc" y="b"/>
              </a:cxn>
              <a:cxn ang="cd2">
                <a:pos x="l" y="vc"/>
              </a:cxn>
            </a:cxnLst>
            <a:rect l="f96" t="f96" r="f97" b="f98"/>
            <a:pathLst>
              <a:path>
                <a:moveTo>
                  <a:pt x="f38" y="f37"/>
                </a:moveTo>
                <a:arcTo wR="f47" hR="f48" stAng="f81" swAng="f64"/>
                <a:lnTo>
                  <a:pt x="f37" y="f44"/>
                </a:lnTo>
                <a:arcTo wR="f48" hR="f65" stAng="f90" swAng="f68"/>
                <a:lnTo>
                  <a:pt x="f45" y="f39"/>
                </a:lnTo>
                <a:arcTo wR="f69" hR="f70" stAng="f91" swAng="f86"/>
                <a:lnTo>
                  <a:pt x="f40" y="f38"/>
                </a:lnTo>
                <a:arcTo wR="f75" hR="f47" stAng="f87" swAng="f88"/>
                <a:close/>
              </a:path>
            </a:pathLst>
          </a:custGeom>
          <a:solidFill>
            <a:srgbClr val="FFFFFF"/>
          </a:solidFill>
          <a:ln w="12701" cap="flat">
            <a:solidFill>
              <a:srgbClr val="000000"/>
            </a:solidFill>
            <a:prstDash val="solid"/>
            <a:miter/>
          </a:ln>
          <a:effectLst>
            <a:outerShdw dist="50795" dir="3840148" algn="tl">
              <a:srgbClr val="000000">
                <a:alpha val="17000"/>
              </a:srgbClr>
            </a:outerShdw>
          </a:effectLst>
        </p:spPr>
        <p:txBody>
          <a:bodyPr vert="horz" wrap="square" lIns="51435" tIns="25718" rIns="51435" bIns="25718" anchor="ctr" anchorCtr="1" compatLnSpc="1">
            <a:noAutofit/>
          </a:bodyPr>
          <a:lstStyle/>
          <a:p>
            <a:pPr algn="ctr" defTabSz="514350">
              <a:defRPr sz="1800" b="0" i="0" u="none" strike="noStrike" kern="0" cap="none" spc="0" baseline="0">
                <a:solidFill>
                  <a:srgbClr val="000000"/>
                </a:solidFill>
                <a:uFillTx/>
              </a:defRPr>
            </a:pPr>
            <a:r>
              <a:rPr lang="en-GB" sz="1100" b="1" dirty="0">
                <a:solidFill>
                  <a:srgbClr val="000000"/>
                </a:solidFill>
                <a:latin typeface="Calibri Light"/>
                <a:cs typeface="Calibri Light"/>
              </a:rPr>
              <a:t>Maintaining good physical and mental health</a:t>
            </a:r>
            <a:endParaRPr lang="en-US" dirty="0"/>
          </a:p>
        </p:txBody>
      </p:sp>
    </p:spTree>
    <p:extLst>
      <p:ext uri="{BB962C8B-B14F-4D97-AF65-F5344CB8AC3E}">
        <p14:creationId xmlns:p14="http://schemas.microsoft.com/office/powerpoint/2010/main" val="42215445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_dlc_DocId xmlns="2c89865b-5e59-414f-9fcc-c21b058460e3">7FRWY77KWDNN-826363275-3281641</_dlc_DocId>
    <_dlc_DocIdUrl xmlns="2c89865b-5e59-414f-9fcc-c21b058460e3">
      <Url>https://tudorgrangeacademiestrust.sharepoint.com/sites/TGA-SOL-STAFF-SHARED/_layouts/15/DocIdRedir.aspx?ID=7FRWY77KWDNN-826363275-3281641</Url>
      <Description>7FRWY77KWDNN-826363275-3281641</Description>
    </_dlc_DocIdUrl>
    <IconOverlay xmlns="http://schemas.microsoft.com/sharepoint/v4" xsi:nil="true"/>
    <TaxCatchAll xmlns="2c89865b-5e59-414f-9fcc-c21b058460e3" xsi:nil="true"/>
    <lcf76f155ced4ddcb4097134ff3c332f xmlns="c30133e2-1539-4610-bd5a-315007332f2c">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19A9D652D86F994481216BCF694F4025" ma:contentTypeVersion="19" ma:contentTypeDescription="Create a new document." ma:contentTypeScope="" ma:versionID="efa6d504d16cba0acc33769a4260a999">
  <xsd:schema xmlns:xsd="http://www.w3.org/2001/XMLSchema" xmlns:xs="http://www.w3.org/2001/XMLSchema" xmlns:p="http://schemas.microsoft.com/office/2006/metadata/properties" xmlns:ns2="2c89865b-5e59-414f-9fcc-c21b058460e3" xmlns:ns3="c30133e2-1539-4610-bd5a-315007332f2c" xmlns:ns4="http://schemas.microsoft.com/sharepoint/v4" targetNamespace="http://schemas.microsoft.com/office/2006/metadata/properties" ma:root="true" ma:fieldsID="5faf94d6bc035774506d9446157692d1" ns2:_="" ns3:_="" ns4:_="">
    <xsd:import namespace="2c89865b-5e59-414f-9fcc-c21b058460e3"/>
    <xsd:import namespace="c30133e2-1539-4610-bd5a-315007332f2c"/>
    <xsd:import namespace="http://schemas.microsoft.com/sharepoint/v4"/>
    <xsd:element name="properties">
      <xsd:complexType>
        <xsd:sequence>
          <xsd:element name="documentManagement">
            <xsd:complexType>
              <xsd:all>
                <xsd:element ref="ns2:_dlc_DocId" minOccurs="0"/>
                <xsd:element ref="ns2:_dlc_DocIdUrl" minOccurs="0"/>
                <xsd:element ref="ns2:_dlc_DocIdPersistId" minOccurs="0"/>
                <xsd:element ref="ns3:MediaServiceMetadata" minOccurs="0"/>
                <xsd:element ref="ns3:MediaServiceFastMetadata" minOccurs="0"/>
                <xsd:element ref="ns3:MediaServiceDateTaken" minOccurs="0"/>
                <xsd:element ref="ns3:MediaServiceAutoTags" minOccurs="0"/>
                <xsd:element ref="ns3:MediaLengthInSeconds" minOccurs="0"/>
                <xsd:element ref="ns2:SharedWithUsers" minOccurs="0"/>
                <xsd:element ref="ns2:SharedWithDetails" minOccurs="0"/>
                <xsd:element ref="ns3:MediaServiceAutoKeyPoints" minOccurs="0"/>
                <xsd:element ref="ns3:MediaServiceKeyPoints" minOccurs="0"/>
                <xsd:element ref="ns3:MediaServiceOCR" minOccurs="0"/>
                <xsd:element ref="ns3:MediaServiceGenerationTime" minOccurs="0"/>
                <xsd:element ref="ns3:MediaServiceEventHashCode" minOccurs="0"/>
                <xsd:element ref="ns3:MediaServiceLocation" minOccurs="0"/>
                <xsd:element ref="ns3:lcf76f155ced4ddcb4097134ff3c332f" minOccurs="0"/>
                <xsd:element ref="ns2:TaxCatchAll" minOccurs="0"/>
                <xsd:element ref="ns4:IconOverlay"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2c89865b-5e59-414f-9fcc-c21b058460e3"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element name="SharedWithUsers" ma:index="16"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7" nillable="true" ma:displayName="Shared With Details" ma:internalName="SharedWithDetails" ma:readOnly="true">
      <xsd:simpleType>
        <xsd:restriction base="dms:Note">
          <xsd:maxLength value="255"/>
        </xsd:restriction>
      </xsd:simpleType>
    </xsd:element>
    <xsd:element name="TaxCatchAll" ma:index="26" nillable="true" ma:displayName="Taxonomy Catch All Column" ma:hidden="true" ma:list="{8e199936-3b82-4c34-8ff8-9f8f5bd3e1e5}" ma:internalName="TaxCatchAll" ma:showField="CatchAllData" ma:web="2c89865b-5e59-414f-9fcc-c21b058460e3">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c30133e2-1539-4610-bd5a-315007332f2c" elementFormDefault="qualified">
    <xsd:import namespace="http://schemas.microsoft.com/office/2006/documentManagement/types"/>
    <xsd:import namespace="http://schemas.microsoft.com/office/infopath/2007/PartnerControls"/>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DateTaken" ma:index="13" nillable="true" ma:displayName="MediaServiceDateTaken" ma:hidden="true" ma:internalName="MediaServiceDateTaken" ma:readOnly="true">
      <xsd:simpleType>
        <xsd:restriction base="dms:Text"/>
      </xsd:simpleType>
    </xsd:element>
    <xsd:element name="MediaServiceAutoTags" ma:index="14" nillable="true" ma:displayName="Tags" ma:internalName="MediaServiceAutoTags"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ServiceOCR" ma:index="20" nillable="true" ma:displayName="Extracted Text" ma:internalName="MediaServiceOCR" ma:readOnly="true">
      <xsd:simpleType>
        <xsd:restriction base="dms:Note">
          <xsd:maxLength value="255"/>
        </xsd:restriction>
      </xsd:simpleType>
    </xsd:element>
    <xsd:element name="MediaServiceGenerationTime" ma:index="21" nillable="true" ma:displayName="MediaServiceGenerationTime" ma:hidden="true" ma:internalName="MediaServiceGenerationTime" ma:readOnly="true">
      <xsd:simpleType>
        <xsd:restriction base="dms:Text"/>
      </xsd:simpleType>
    </xsd:element>
    <xsd:element name="MediaServiceEventHashCode" ma:index="22" nillable="true" ma:displayName="MediaServiceEventHashCode" ma:hidden="true" ma:internalName="MediaServiceEventHashCode" ma:readOnly="true">
      <xsd:simpleType>
        <xsd:restriction base="dms:Text"/>
      </xsd:simpleType>
    </xsd:element>
    <xsd:element name="MediaServiceLocation" ma:index="23" nillable="true" ma:displayName="Location" ma:internalName="MediaServiceLocation" ma:readOnly="true">
      <xsd:simpleType>
        <xsd:restriction base="dms:Text"/>
      </xsd:simpleType>
    </xsd:element>
    <xsd:element name="lcf76f155ced4ddcb4097134ff3c332f" ma:index="25" nillable="true" ma:taxonomy="true" ma:internalName="lcf76f155ced4ddcb4097134ff3c332f" ma:taxonomyFieldName="MediaServiceImageTags" ma:displayName="Image Tags" ma:readOnly="false" ma:fieldId="{5cf76f15-5ced-4ddc-b409-7134ff3c332f}" ma:taxonomyMulti="true" ma:sspId="5f55a224-095f-4da9-9687-d73f269d84a9"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8"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9"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4" elementFormDefault="qualified">
    <xsd:import namespace="http://schemas.microsoft.com/office/2006/documentManagement/types"/>
    <xsd:import namespace="http://schemas.microsoft.com/office/infopath/2007/PartnerControls"/>
    <xsd:element name="IconOverlay" ma:index="27" nillable="true" ma:displayName="IconOverlay" ma:hidden="true" ma:internalName="IconOverlay">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4.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Version=16.0.0.0,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Version=16.0.0.0,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13AA06F9-E618-47D2-9957-5B18497310D3}">
  <ds:schemaRefs>
    <ds:schemaRef ds:uri="http://schemas.microsoft.com/sharepoint/v3/contenttype/forms"/>
  </ds:schemaRefs>
</ds:datastoreItem>
</file>

<file path=customXml/itemProps2.xml><?xml version="1.0" encoding="utf-8"?>
<ds:datastoreItem xmlns:ds="http://schemas.openxmlformats.org/officeDocument/2006/customXml" ds:itemID="{6DDC7B6F-013E-4D71-B61E-E502E441CDEB}">
  <ds:schemaRefs>
    <ds:schemaRef ds:uri="http://schemas.microsoft.com/office/2006/metadata/properties"/>
    <ds:schemaRef ds:uri="http://schemas.microsoft.com/office/infopath/2007/PartnerControls"/>
    <ds:schemaRef ds:uri="098897a3-539c-4fad-85cb-e6f76c9fe8a7"/>
    <ds:schemaRef ds:uri="a58c7342-cf3e-40a1-8a2e-01e5f32da5b3"/>
    <ds:schemaRef ds:uri="2c89865b-5e59-414f-9fcc-c21b058460e3"/>
    <ds:schemaRef ds:uri="http://schemas.microsoft.com/sharepoint/v4"/>
    <ds:schemaRef ds:uri="c30133e2-1539-4610-bd5a-315007332f2c"/>
  </ds:schemaRefs>
</ds:datastoreItem>
</file>

<file path=customXml/itemProps3.xml><?xml version="1.0" encoding="utf-8"?>
<ds:datastoreItem xmlns:ds="http://schemas.openxmlformats.org/officeDocument/2006/customXml" ds:itemID="{73F94329-B4C7-48A3-A32C-3DC74C5773B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2c89865b-5e59-414f-9fcc-c21b058460e3"/>
    <ds:schemaRef ds:uri="c30133e2-1539-4610-bd5a-315007332f2c"/>
    <ds:schemaRef ds:uri="http://schemas.microsoft.com/sharepoint/v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4.xml><?xml version="1.0" encoding="utf-8"?>
<ds:datastoreItem xmlns:ds="http://schemas.openxmlformats.org/officeDocument/2006/customXml" ds:itemID="{59B54F2C-9B45-4EB2-BA40-0D15A2267B9E}">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Widescreen</PresentationFormat>
  <Paragraphs>0</Paragraphs>
  <Slides>1</Slides>
  <Notes>0</Notes>
  <HiddenSlides>0</HiddenSlides>
  <MMClips>0</MMClips>
  <ScaleCrop>false</ScaleCrop>
  <HeadingPairs>
    <vt:vector size="4" baseType="variant">
      <vt:variant>
        <vt:lpstr>Theme</vt:lpstr>
      </vt:variant>
      <vt:variant>
        <vt:i4>2</vt:i4>
      </vt:variant>
      <vt:variant>
        <vt:lpstr>Slide Titles</vt:lpstr>
      </vt:variant>
      <vt:variant>
        <vt:i4>1</vt:i4>
      </vt:variant>
    </vt:vector>
  </HeadingPairs>
  <TitlesOfParts>
    <vt:vector size="3" baseType="lpstr">
      <vt:lpstr>Office Theme</vt:lpstr>
      <vt:lpstr>Office Theme</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Ryan Barrett</dc:creator>
  <cp:lastModifiedBy>Ryan Barrett</cp:lastModifiedBy>
  <cp:revision>4</cp:revision>
  <dcterms:created xsi:type="dcterms:W3CDTF">2023-02-08T10:40:11Z</dcterms:created>
  <dcterms:modified xsi:type="dcterms:W3CDTF">2024-12-03T12:57:58Z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0x01010019A9D652D86F994481216BCF694F4025</vt:lpwstr>
  </property>
  <property fmtid="{D5CDD505-2E9C-101B-9397-08002B2CF9AE}" pid="3" name="_dlc_DocIdItemGuid">
    <vt:lpwstr>a118f80b-3e17-4ae2-a8e9-99dccbfd709b</vt:lpwstr>
  </property>
  <property fmtid="{D5CDD505-2E9C-101B-9397-08002B2CF9AE}" pid="4" name="MediaServiceImageTags">
    <vt:lpwstr/>
  </property>
</Properties>
</file>