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ink/ink1.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60" r:id="rId6"/>
  </p:sldMasterIdLst>
  <p:sldIdLst>
    <p:sldId id="25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DECD75-041D-128B-D930-1D4371B67D2C}" v="2" dt="2024-04-22T11:57:58.4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61" d="100"/>
          <a:sy n="161" d="100"/>
        </p:scale>
        <p:origin x="15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4T17:42:56.836"/>
    </inkml:context>
    <inkml:brush xml:id="br0">
      <inkml:brushProperty name="width" value="0.08571" units="cm"/>
      <inkml:brushProperty name="height" value="0.08571" units="cm"/>
    </inkml:brush>
  </inkml:definitions>
  <inkml:trace contextRef="#ctx0" brushRef="#br0">0-2147483648 13835,'0'0'0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52A53-444B-D74D-1556-411B8C5743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FA3C449-643E-1DB0-283A-C62EB3309C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496B2A7-A262-773D-7C0B-F22FDC58F7C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C7C9FEF2-554F-F8F5-8CC3-ABB0A64E04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581E29-368A-444D-F941-428D35D6D5FA}"/>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16216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B9F49-6AF6-B499-F1E9-12C4543CCA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B4F931-487D-A5A2-AF16-46E0FC4B83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CA0686-2966-2101-3468-6C1542B7ED7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BAF1E1E-330E-A502-3825-316EA485BA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80AB13-BF7C-E0FF-7F32-EF6A18B00C6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396337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31871-4C5D-BC17-C5C0-48E11B9D9A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DD0D612-D979-A5B6-A0D3-9F932015C4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42B2E6-D1DC-227E-BC46-68B3ADEB0CBD}"/>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75187555-84F2-AC9D-B950-E6DA71CAD5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7B3C98-2E1D-F2E9-7437-523CF651E70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57764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59A20-5664-F507-8A3D-CF8FE38F979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EF8F75C-FB4A-786B-5F59-63CD13B068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9BD4850-23F0-7E54-2D84-BD5C84A6AC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5755B4B-0B00-ADA2-9C64-72755E89C422}"/>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45DB1B22-9544-66F2-B1A0-187A3C0FB0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92703E-DC22-4A48-7F5B-356CD0ABF44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22144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2DADA-34D5-71F1-3F00-A1F584AC660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F4DFA1A-5D3B-2B26-9A6A-2E122F05F4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BFA2E7-DC27-4FE6-4FCF-EF0A418D9B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56907C2-6E8B-2D37-07F2-18862A5926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78FD6B-8F27-86F8-3A54-438201B31D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8543868-11FC-529C-927B-FF5AC044721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8" name="Footer Placeholder 7">
            <a:extLst>
              <a:ext uri="{FF2B5EF4-FFF2-40B4-BE49-F238E27FC236}">
                <a16:creationId xmlns:a16="http://schemas.microsoft.com/office/drawing/2014/main" id="{6D0ADF41-5018-1144-47F7-5330C6AD075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43B0CE1-0676-22D2-58E4-79F825EA781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441095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27A2-7BBA-5901-A6D6-E8528D90C36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C79F119-CCE4-3CBD-3D4D-25635B79689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4" name="Footer Placeholder 3">
            <a:extLst>
              <a:ext uri="{FF2B5EF4-FFF2-40B4-BE49-F238E27FC236}">
                <a16:creationId xmlns:a16="http://schemas.microsoft.com/office/drawing/2014/main" id="{FFDFF985-DBF8-3ED8-1D02-E49A00765A4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FE7B297-E3AB-8C44-DB42-F8C0B742882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644091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5FE18B-AB59-F428-7A69-E362C8EF854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3" name="Footer Placeholder 2">
            <a:extLst>
              <a:ext uri="{FF2B5EF4-FFF2-40B4-BE49-F238E27FC236}">
                <a16:creationId xmlns:a16="http://schemas.microsoft.com/office/drawing/2014/main" id="{85DC4ABF-0A46-7336-1FE2-5AF3F0CFEFC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7B2FB62-2BB2-32B1-6365-AA64344E26EF}"/>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570838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91252-A541-0F7F-5CF0-AE4D701894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08DB679-234C-0520-9F8B-EED4F38E08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4C8D3E5-3FCB-F1FC-EC23-81DAFF84EF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28CC0E-3DF8-4778-35AE-954AF7E32900}"/>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EA401F1C-8A3B-4879-32A5-928B9F3657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D1FF02-F2F1-CE32-AD1B-DE4DF65D12BB}"/>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446070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3184-A608-567F-AE75-EF8C8E43E5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A574C9E-656D-3F03-29F2-7BFD228F74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F436C9E-46BF-4437-177F-99C8056C4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D9F692-45BB-F0D0-2043-73BB7C07E237}"/>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94E6C0BF-C4BE-9342-7836-E009C2B711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52C4F0-55FE-A159-E0EF-C4E705E0FC8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98380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E72B5-B27A-F3DA-501F-CEAF3DD11D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EF6C69-A797-E772-9F90-4AB4313720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C2AD43-F493-BBB4-36E0-E3D6163425BF}"/>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19E6C4A5-7A76-8F86-723A-77235A5C6B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D3F2CC-267E-B401-FDAB-05EACFC4BEA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03697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40D312-5D0B-1C74-D1E5-401F38E9F5C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8922E7-0D79-726B-D5D6-B48F464E7D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A244E8-6B7D-E811-99A7-26103C6FF5C6}"/>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E7236741-858D-C978-B9A9-F936BF0340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802A0F-1E47-8672-92C6-025495DB4BA3}"/>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724245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12/03/2024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37944005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12/03/2024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38357886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6A1979A-5F8C-DB4D-A3B8-D78A65EFA3F7}" type="datetimeFigureOut">
              <a:rPr lang="en-RU" smtClean="0"/>
              <a:t>12/03/2024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3809233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6A1979A-5F8C-DB4D-A3B8-D78A65EFA3F7}" type="datetimeFigureOut">
              <a:rPr lang="en-RU" smtClean="0"/>
              <a:t>12/03/2024</a:t>
            </a:fld>
            <a:endParaRPr lang="en-RU"/>
          </a:p>
        </p:txBody>
      </p:sp>
      <p:sp>
        <p:nvSpPr>
          <p:cNvPr id="6" name="Footer Placeholder 5"/>
          <p:cNvSpPr>
            <a:spLocks noGrp="1"/>
          </p:cNvSpPr>
          <p:nvPr>
            <p:ph type="ftr" sz="quarter" idx="11"/>
          </p:nvPr>
        </p:nvSpPr>
        <p:spPr/>
        <p:txBody>
          <a:bodyPr/>
          <a:lstStyle/>
          <a:p>
            <a:endParaRPr lang="en-RU"/>
          </a:p>
        </p:txBody>
      </p:sp>
      <p:sp>
        <p:nvSpPr>
          <p:cNvPr id="7" name="Slide Number Placeholder 6"/>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841256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6A1979A-5F8C-DB4D-A3B8-D78A65EFA3F7}" type="datetimeFigureOut">
              <a:rPr lang="en-RU" smtClean="0"/>
              <a:t>12/03/2024</a:t>
            </a:fld>
            <a:endParaRPr lang="en-RU"/>
          </a:p>
        </p:txBody>
      </p:sp>
      <p:sp>
        <p:nvSpPr>
          <p:cNvPr id="8" name="Footer Placeholder 7"/>
          <p:cNvSpPr>
            <a:spLocks noGrp="1"/>
          </p:cNvSpPr>
          <p:nvPr>
            <p:ph type="ftr" sz="quarter" idx="11"/>
          </p:nvPr>
        </p:nvSpPr>
        <p:spPr/>
        <p:txBody>
          <a:bodyPr/>
          <a:lstStyle/>
          <a:p>
            <a:endParaRPr lang="en-RU"/>
          </a:p>
        </p:txBody>
      </p:sp>
      <p:sp>
        <p:nvSpPr>
          <p:cNvPr id="9" name="Slide Number Placeholder 8"/>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7451503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6A1979A-5F8C-DB4D-A3B8-D78A65EFA3F7}" type="datetimeFigureOut">
              <a:rPr lang="en-RU" smtClean="0"/>
              <a:t>12/03/2024</a:t>
            </a:fld>
            <a:endParaRPr lang="en-RU"/>
          </a:p>
        </p:txBody>
      </p:sp>
      <p:sp>
        <p:nvSpPr>
          <p:cNvPr id="4" name="Footer Placeholder 3"/>
          <p:cNvSpPr>
            <a:spLocks noGrp="1"/>
          </p:cNvSpPr>
          <p:nvPr>
            <p:ph type="ftr" sz="quarter" idx="11"/>
          </p:nvPr>
        </p:nvSpPr>
        <p:spPr/>
        <p:txBody>
          <a:bodyPr/>
          <a:lstStyle/>
          <a:p>
            <a:endParaRPr lang="en-RU"/>
          </a:p>
        </p:txBody>
      </p:sp>
      <p:sp>
        <p:nvSpPr>
          <p:cNvPr id="5" name="Slide Number Placeholder 4"/>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2781546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A1979A-5F8C-DB4D-A3B8-D78A65EFA3F7}" type="datetimeFigureOut">
              <a:rPr lang="en-RU" smtClean="0"/>
              <a:t>12/03/2024</a:t>
            </a:fld>
            <a:endParaRPr lang="en-RU"/>
          </a:p>
        </p:txBody>
      </p:sp>
      <p:sp>
        <p:nvSpPr>
          <p:cNvPr id="3" name="Footer Placeholder 2"/>
          <p:cNvSpPr>
            <a:spLocks noGrp="1"/>
          </p:cNvSpPr>
          <p:nvPr>
            <p:ph type="ftr" sz="quarter" idx="11"/>
          </p:nvPr>
        </p:nvSpPr>
        <p:spPr/>
        <p:txBody>
          <a:bodyPr/>
          <a:lstStyle/>
          <a:p>
            <a:endParaRPr lang="en-RU"/>
          </a:p>
        </p:txBody>
      </p:sp>
      <p:sp>
        <p:nvSpPr>
          <p:cNvPr id="4" name="Slide Number Placeholder 3"/>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7930701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6A1979A-5F8C-DB4D-A3B8-D78A65EFA3F7}" type="datetimeFigureOut">
              <a:rPr lang="en-RU" smtClean="0"/>
              <a:t>12/03/2024</a:t>
            </a:fld>
            <a:endParaRPr lang="en-RU"/>
          </a:p>
        </p:txBody>
      </p:sp>
      <p:sp>
        <p:nvSpPr>
          <p:cNvPr id="6" name="Footer Placeholder 5"/>
          <p:cNvSpPr>
            <a:spLocks noGrp="1"/>
          </p:cNvSpPr>
          <p:nvPr>
            <p:ph type="ftr" sz="quarter" idx="11"/>
          </p:nvPr>
        </p:nvSpPr>
        <p:spPr/>
        <p:txBody>
          <a:bodyPr/>
          <a:lstStyle/>
          <a:p>
            <a:endParaRPr lang="en-RU"/>
          </a:p>
        </p:txBody>
      </p:sp>
      <p:sp>
        <p:nvSpPr>
          <p:cNvPr id="7" name="Slide Number Placeholder 6"/>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902388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6A1979A-5F8C-DB4D-A3B8-D78A65EFA3F7}" type="datetimeFigureOut">
              <a:rPr lang="en-RU" smtClean="0"/>
              <a:t>12/03/2024</a:t>
            </a:fld>
            <a:endParaRPr lang="en-RU"/>
          </a:p>
        </p:txBody>
      </p:sp>
      <p:sp>
        <p:nvSpPr>
          <p:cNvPr id="6" name="Footer Placeholder 5"/>
          <p:cNvSpPr>
            <a:spLocks noGrp="1"/>
          </p:cNvSpPr>
          <p:nvPr>
            <p:ph type="ftr" sz="quarter" idx="11"/>
          </p:nvPr>
        </p:nvSpPr>
        <p:spPr/>
        <p:txBody>
          <a:bodyPr/>
          <a:lstStyle/>
          <a:p>
            <a:endParaRPr lang="en-RU"/>
          </a:p>
        </p:txBody>
      </p:sp>
      <p:sp>
        <p:nvSpPr>
          <p:cNvPr id="7" name="Slide Number Placeholder 6"/>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76109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12/03/2024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8631540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12/03/2024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641852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8123A4-8C49-E01E-8BDB-EC48CD1744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FA537D-2D80-9F5D-2A15-8445B7FFEA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873C3D-342F-AC1B-745B-7C7B7E074B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96C7F83-8973-92AD-0631-040CEB87BB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1DC2DA3-6D4D-35F2-A9D1-4A755402B9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6F2DB-FE57-4982-A4AC-576111B31795}" type="slidenum">
              <a:rPr lang="en-GB" smtClean="0"/>
              <a:t>‹#›</a:t>
            </a:fld>
            <a:endParaRPr lang="en-GB"/>
          </a:p>
        </p:txBody>
      </p:sp>
    </p:spTree>
    <p:extLst>
      <p:ext uri="{BB962C8B-B14F-4D97-AF65-F5344CB8AC3E}">
        <p14:creationId xmlns:p14="http://schemas.microsoft.com/office/powerpoint/2010/main" val="2215955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A1979A-5F8C-DB4D-A3B8-D78A65EFA3F7}" type="datetimeFigureOut">
              <a:rPr lang="en-RU" smtClean="0"/>
              <a:t>12/03/2024</a:t>
            </a:fld>
            <a:endParaRPr lang="en-RU"/>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RU"/>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4E1AA0-B9FB-2840-8420-ED9707EA52E3}" type="slidenum">
              <a:rPr lang="en-RU" smtClean="0"/>
              <a:t>‹#›</a:t>
            </a:fld>
            <a:endParaRPr lang="en-RU"/>
          </a:p>
        </p:txBody>
      </p:sp>
    </p:spTree>
    <p:extLst>
      <p:ext uri="{BB962C8B-B14F-4D97-AF65-F5344CB8AC3E}">
        <p14:creationId xmlns:p14="http://schemas.microsoft.com/office/powerpoint/2010/main" val="8315353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customXml" Target="../ink/ink1.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Picture 104">
            <a:extLst>
              <a:ext uri="{FF2B5EF4-FFF2-40B4-BE49-F238E27FC236}">
                <a16:creationId xmlns:a16="http://schemas.microsoft.com/office/drawing/2014/main" id="{435AB2B1-BC98-CE57-B3BC-0DE3460DF159}"/>
              </a:ext>
            </a:extLst>
          </p:cNvPr>
          <p:cNvPicPr>
            <a:picLocks noChangeAspect="1"/>
          </p:cNvPicPr>
          <p:nvPr/>
        </p:nvPicPr>
        <p:blipFill rotWithShape="1">
          <a:blip r:embed="rId2"/>
          <a:srcRect l="4176" r="24365"/>
          <a:stretch/>
        </p:blipFill>
        <p:spPr>
          <a:xfrm rot="21438927">
            <a:off x="1416141" y="1346985"/>
            <a:ext cx="9854500" cy="5284379"/>
          </a:xfrm>
          <a:prstGeom prst="rect">
            <a:avLst/>
          </a:prstGeom>
        </p:spPr>
      </p:pic>
      <p:sp>
        <p:nvSpPr>
          <p:cNvPr id="55" name="Rectangle 54">
            <a:extLst>
              <a:ext uri="{FF2B5EF4-FFF2-40B4-BE49-F238E27FC236}">
                <a16:creationId xmlns:a16="http://schemas.microsoft.com/office/drawing/2014/main" id="{06127AEC-D083-CB7D-56CC-D833E672BED8}"/>
              </a:ext>
            </a:extLst>
          </p:cNvPr>
          <p:cNvSpPr/>
          <p:nvPr/>
        </p:nvSpPr>
        <p:spPr>
          <a:xfrm flipV="1">
            <a:off x="4988804" y="4340935"/>
            <a:ext cx="5144752" cy="1365197"/>
          </a:xfrm>
          <a:prstGeom prst="rect">
            <a:avLst/>
          </a:prstGeom>
          <a:solidFill>
            <a:schemeClr val="bg1"/>
          </a:solidFill>
          <a:ln w="12700">
            <a:solidFill>
              <a:srgbClr val="29543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4" name="Rectangle 53">
            <a:extLst>
              <a:ext uri="{FF2B5EF4-FFF2-40B4-BE49-F238E27FC236}">
                <a16:creationId xmlns:a16="http://schemas.microsoft.com/office/drawing/2014/main" id="{3039501B-FF63-0607-BBF0-CCB158F7AB9C}"/>
              </a:ext>
            </a:extLst>
          </p:cNvPr>
          <p:cNvSpPr/>
          <p:nvPr/>
        </p:nvSpPr>
        <p:spPr>
          <a:xfrm rot="10800000" flipV="1">
            <a:off x="7096125" y="4343765"/>
            <a:ext cx="3525611" cy="1458333"/>
          </a:xfrm>
          <a:prstGeom prst="rect">
            <a:avLst/>
          </a:prstGeom>
          <a:solidFill>
            <a:srgbClr val="29543A"/>
          </a:solidFill>
          <a:ln w="38100">
            <a:solidFill>
              <a:srgbClr val="295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6" name="Rectangle 55">
            <a:extLst>
              <a:ext uri="{FF2B5EF4-FFF2-40B4-BE49-F238E27FC236}">
                <a16:creationId xmlns:a16="http://schemas.microsoft.com/office/drawing/2014/main" id="{E0C6CAC3-3074-4DBC-2514-A131A011EB56}"/>
              </a:ext>
            </a:extLst>
          </p:cNvPr>
          <p:cNvSpPr/>
          <p:nvPr/>
        </p:nvSpPr>
        <p:spPr>
          <a:xfrm>
            <a:off x="1194886" y="262977"/>
            <a:ext cx="9582788" cy="416579"/>
          </a:xfrm>
          <a:prstGeom prst="rect">
            <a:avLst/>
          </a:prstGeom>
          <a:noFill/>
          <a:ln w="28575">
            <a:solidFill>
              <a:srgbClr val="295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7" name="Rectangle 56">
            <a:extLst>
              <a:ext uri="{FF2B5EF4-FFF2-40B4-BE49-F238E27FC236}">
                <a16:creationId xmlns:a16="http://schemas.microsoft.com/office/drawing/2014/main" id="{5ED36316-A6B5-31F8-89EE-631F816B04EB}"/>
              </a:ext>
            </a:extLst>
          </p:cNvPr>
          <p:cNvSpPr/>
          <p:nvPr/>
        </p:nvSpPr>
        <p:spPr>
          <a:xfrm>
            <a:off x="1173318" y="271052"/>
            <a:ext cx="6642570" cy="402364"/>
          </a:xfrm>
          <a:prstGeom prst="rect">
            <a:avLst/>
          </a:prstGeom>
          <a:solidFill>
            <a:srgbClr val="295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8" name="Rectangle 57">
            <a:extLst>
              <a:ext uri="{FF2B5EF4-FFF2-40B4-BE49-F238E27FC236}">
                <a16:creationId xmlns:a16="http://schemas.microsoft.com/office/drawing/2014/main" id="{534EB9CA-CEDA-3E81-079C-47561BAA4C98}"/>
              </a:ext>
            </a:extLst>
          </p:cNvPr>
          <p:cNvSpPr/>
          <p:nvPr/>
        </p:nvSpPr>
        <p:spPr>
          <a:xfrm>
            <a:off x="8156741" y="1509308"/>
            <a:ext cx="2246567" cy="1903726"/>
          </a:xfrm>
          <a:prstGeom prst="rect">
            <a:avLst/>
          </a:prstGeom>
        </p:spPr>
        <p:txBody>
          <a:bodyPr wrap="square" lIns="91440" tIns="45720" rIns="91440" bIns="45720" anchor="t">
            <a:spAutoFit/>
          </a:bodyPr>
          <a:lstStyle/>
          <a:p>
            <a:pPr>
              <a:lnSpc>
                <a:spcPct val="107000"/>
              </a:lnSpc>
              <a:spcAft>
                <a:spcPts val="800"/>
              </a:spcAft>
            </a:pPr>
            <a:r>
              <a:rPr lang="en-GB" sz="1100" dirty="0">
                <a:latin typeface="Calibri"/>
                <a:ea typeface="Calibri" panose="020F0502020204030204" pitchFamily="34" charset="0"/>
                <a:cs typeface="Times New Roman"/>
              </a:rPr>
              <a:t>Students will complete their NEA  2 work.  Students will be expected to evaluate their findings from the food practical exam..  The expectation will be at the end of this half term they will have attended the food practical exam and completed section a-research, section b-practical and section c-evaluation  </a:t>
            </a:r>
            <a:endParaRPr lang="en-RU" sz="1100" dirty="0">
              <a:latin typeface="Calibri"/>
              <a:ea typeface="Calibri" panose="020F0502020204030204" pitchFamily="34" charset="0"/>
              <a:cs typeface="Times New Roman" panose="02020603050405020304" pitchFamily="18" charset="0"/>
            </a:endParaRPr>
          </a:p>
        </p:txBody>
      </p:sp>
      <p:sp>
        <p:nvSpPr>
          <p:cNvPr id="59" name="Rectangle 58">
            <a:extLst>
              <a:ext uri="{FF2B5EF4-FFF2-40B4-BE49-F238E27FC236}">
                <a16:creationId xmlns:a16="http://schemas.microsoft.com/office/drawing/2014/main" id="{633710D5-16EE-E9DE-EC93-AAE159ED8A70}"/>
              </a:ext>
            </a:extLst>
          </p:cNvPr>
          <p:cNvSpPr/>
          <p:nvPr/>
        </p:nvSpPr>
        <p:spPr>
          <a:xfrm>
            <a:off x="7352559" y="4355548"/>
            <a:ext cx="3050749" cy="1446550"/>
          </a:xfrm>
          <a:prstGeom prst="rect">
            <a:avLst/>
          </a:prstGeom>
        </p:spPr>
        <p:txBody>
          <a:bodyPr wrap="square" lIns="91440" tIns="45720" rIns="91440" bIns="45720" anchor="t">
            <a:spAutoFit/>
          </a:bodyPr>
          <a:lstStyle/>
          <a:p>
            <a:r>
              <a:rPr lang="en-GB" sz="1100" b="1" dirty="0">
                <a:solidFill>
                  <a:schemeClr val="bg1"/>
                </a:solidFill>
                <a:latin typeface="Calibri"/>
                <a:cs typeface="Times New Roman"/>
              </a:rPr>
              <a:t>TUDOR HABITS AND VALUES</a:t>
            </a:r>
            <a:endParaRPr lang="en-GB" sz="1100" b="1" dirty="0">
              <a:solidFill>
                <a:schemeClr val="bg1"/>
              </a:solidFill>
              <a:latin typeface="Calibri" panose="020F0502020204030204" pitchFamily="34" charset="0"/>
              <a:cs typeface="Times New Roman" panose="02020603050405020304" pitchFamily="18" charset="0"/>
            </a:endParaRPr>
          </a:p>
          <a:p>
            <a:r>
              <a:rPr lang="en-GB" sz="1100" dirty="0">
                <a:solidFill>
                  <a:schemeClr val="bg1"/>
                </a:solidFill>
                <a:latin typeface="Calibri"/>
                <a:cs typeface="Times New Roman"/>
              </a:rPr>
              <a:t> Students will be expected to demonstrate the majority of the Tudor habits when carrying out their NEA 2.  Open for feedback from their teacher, self-regulation and critically thinking about their decisions and focusing on the process of their coursework rather than the finished article. </a:t>
            </a:r>
            <a:endParaRPr lang="en-GB" sz="1100" dirty="0">
              <a:solidFill>
                <a:schemeClr val="bg1"/>
              </a:solidFill>
              <a:latin typeface="Calibri" panose="020F0502020204030204" pitchFamily="34" charset="0"/>
              <a:cs typeface="Times New Roman" panose="02020603050405020304" pitchFamily="18" charset="0"/>
            </a:endParaRPr>
          </a:p>
        </p:txBody>
      </p:sp>
      <p:sp>
        <p:nvSpPr>
          <p:cNvPr id="60" name="Rectangle 59">
            <a:extLst>
              <a:ext uri="{FF2B5EF4-FFF2-40B4-BE49-F238E27FC236}">
                <a16:creationId xmlns:a16="http://schemas.microsoft.com/office/drawing/2014/main" id="{7C9DE67D-2C73-EF42-784C-4468FEB0DDD0}"/>
              </a:ext>
            </a:extLst>
          </p:cNvPr>
          <p:cNvSpPr/>
          <p:nvPr/>
        </p:nvSpPr>
        <p:spPr>
          <a:xfrm>
            <a:off x="2163450" y="790460"/>
            <a:ext cx="7961800" cy="461665"/>
          </a:xfrm>
          <a:prstGeom prst="rect">
            <a:avLst/>
          </a:prstGeom>
        </p:spPr>
        <p:txBody>
          <a:bodyPr wrap="square" lIns="91440" tIns="45720" rIns="91440" bIns="45720" anchor="t">
            <a:spAutoFit/>
          </a:bodyPr>
          <a:lstStyle/>
          <a:p>
            <a:pPr>
              <a:spcAft>
                <a:spcPts val="800"/>
              </a:spcAft>
            </a:pPr>
            <a:r>
              <a:rPr lang="en-GB" sz="2400" b="1" dirty="0">
                <a:latin typeface="Calibri"/>
                <a:ea typeface="Calibri" panose="020F0502020204030204" pitchFamily="34" charset="0"/>
                <a:cs typeface="Times New Roman"/>
              </a:rPr>
              <a:t>NEA</a:t>
            </a:r>
            <a:r>
              <a:rPr lang="en-GB" sz="2400" b="1" dirty="0">
                <a:solidFill>
                  <a:srgbClr val="000000"/>
                </a:solidFill>
                <a:latin typeface="Calibri"/>
                <a:ea typeface="Calibri" panose="020F0502020204030204" pitchFamily="34" charset="0"/>
                <a:cs typeface="Times New Roman"/>
              </a:rPr>
              <a:t> 2-SEASONAL DISHES FOR A LOCAL CAFE</a:t>
            </a:r>
            <a:endParaRPr lang="en-GB" sz="2400" b="1" dirty="0">
              <a:solidFill>
                <a:srgbClr val="000000"/>
              </a:solidFill>
              <a:latin typeface="Calibri"/>
              <a:ea typeface="Calibri" panose="020F0502020204030204" pitchFamily="34" charset="0"/>
              <a:cs typeface="Times New Roman" panose="02020603050405020304" pitchFamily="18" charset="0"/>
            </a:endParaRPr>
          </a:p>
        </p:txBody>
      </p:sp>
      <p:sp>
        <p:nvSpPr>
          <p:cNvPr id="61" name="TextBox 60">
            <a:extLst>
              <a:ext uri="{FF2B5EF4-FFF2-40B4-BE49-F238E27FC236}">
                <a16:creationId xmlns:a16="http://schemas.microsoft.com/office/drawing/2014/main" id="{4AC2EFE7-8892-2996-BB71-A5F1BAA28573}"/>
              </a:ext>
            </a:extLst>
          </p:cNvPr>
          <p:cNvSpPr txBox="1"/>
          <p:nvPr/>
        </p:nvSpPr>
        <p:spPr>
          <a:xfrm>
            <a:off x="7802470" y="-3170"/>
            <a:ext cx="2996772" cy="261610"/>
          </a:xfrm>
          <a:prstGeom prst="rect">
            <a:avLst/>
          </a:prstGeom>
          <a:solidFill>
            <a:srgbClr val="29543A"/>
          </a:solidFill>
        </p:spPr>
        <p:txBody>
          <a:bodyPr wrap="square" lIns="91440" tIns="45720" rIns="91440" bIns="45720" rtlCol="0" anchor="t">
            <a:spAutoFit/>
          </a:bodyPr>
          <a:lstStyle/>
          <a:p>
            <a:r>
              <a:rPr lang="en-GB" sz="1100" dirty="0">
                <a:solidFill>
                  <a:schemeClr val="bg1"/>
                </a:solidFill>
                <a:latin typeface="Calibri"/>
                <a:ea typeface="Calibri" panose="020F0502020204030204" pitchFamily="34" charset="0"/>
                <a:cs typeface="Times New Roman"/>
              </a:rPr>
              <a:t>Year 11</a:t>
            </a:r>
            <a:r>
              <a:rPr lang="ru-RU" sz="1100" dirty="0">
                <a:solidFill>
                  <a:schemeClr val="bg1"/>
                </a:solidFill>
                <a:latin typeface="Calibri"/>
                <a:ea typeface="Calibri" panose="020F0502020204030204" pitchFamily="34" charset="0"/>
                <a:cs typeface="Times New Roman"/>
              </a:rPr>
              <a:t> Spring </a:t>
            </a:r>
            <a:r>
              <a:rPr lang="en-GB" sz="1100" dirty="0">
                <a:solidFill>
                  <a:schemeClr val="bg1"/>
                </a:solidFill>
                <a:latin typeface="Calibri"/>
                <a:ea typeface="Calibri" panose="020F0502020204030204" pitchFamily="34" charset="0"/>
                <a:cs typeface="Times New Roman"/>
              </a:rPr>
              <a:t>2 Half Term </a:t>
            </a:r>
            <a:endParaRPr lang="en-RU" sz="1100" dirty="0">
              <a:solidFill>
                <a:schemeClr val="bg1"/>
              </a:solidFill>
            </a:endParaRPr>
          </a:p>
        </p:txBody>
      </p:sp>
      <p:pic>
        <p:nvPicPr>
          <p:cNvPr id="62" name="Picture 61">
            <a:extLst>
              <a:ext uri="{FF2B5EF4-FFF2-40B4-BE49-F238E27FC236}">
                <a16:creationId xmlns:a16="http://schemas.microsoft.com/office/drawing/2014/main" id="{EDDCB2A5-D7B3-32D7-1BD6-9CD7F6719447}"/>
              </a:ext>
            </a:extLst>
          </p:cNvPr>
          <p:cNvPicPr>
            <a:picLocks noChangeAspect="1"/>
          </p:cNvPicPr>
          <p:nvPr/>
        </p:nvPicPr>
        <p:blipFill>
          <a:blip r:embed="rId3"/>
          <a:stretch>
            <a:fillRect/>
          </a:stretch>
        </p:blipFill>
        <p:spPr>
          <a:xfrm>
            <a:off x="2631346" y="322875"/>
            <a:ext cx="3891974" cy="318211"/>
          </a:xfrm>
          <a:prstGeom prst="rect">
            <a:avLst/>
          </a:prstGeom>
        </p:spPr>
      </p:pic>
      <p:pic>
        <p:nvPicPr>
          <p:cNvPr id="63" name="Picture 62">
            <a:extLst>
              <a:ext uri="{FF2B5EF4-FFF2-40B4-BE49-F238E27FC236}">
                <a16:creationId xmlns:a16="http://schemas.microsoft.com/office/drawing/2014/main" id="{A6C77513-0573-7C22-DAB5-EB179AD09EC2}"/>
              </a:ext>
            </a:extLst>
          </p:cNvPr>
          <p:cNvPicPr>
            <a:picLocks noChangeAspect="1"/>
          </p:cNvPicPr>
          <p:nvPr/>
        </p:nvPicPr>
        <p:blipFill>
          <a:blip r:embed="rId4"/>
          <a:stretch>
            <a:fillRect/>
          </a:stretch>
        </p:blipFill>
        <p:spPr>
          <a:xfrm>
            <a:off x="1806494" y="151185"/>
            <a:ext cx="724438" cy="709025"/>
          </a:xfrm>
          <a:prstGeom prst="rect">
            <a:avLst/>
          </a:prstGeom>
        </p:spPr>
      </p:pic>
      <p:sp>
        <p:nvSpPr>
          <p:cNvPr id="64" name="Rectangle 63">
            <a:extLst>
              <a:ext uri="{FF2B5EF4-FFF2-40B4-BE49-F238E27FC236}">
                <a16:creationId xmlns:a16="http://schemas.microsoft.com/office/drawing/2014/main" id="{12821793-FE33-2443-78AD-50607090553A}"/>
              </a:ext>
            </a:extLst>
          </p:cNvPr>
          <p:cNvSpPr/>
          <p:nvPr/>
        </p:nvSpPr>
        <p:spPr>
          <a:xfrm>
            <a:off x="7916302" y="233522"/>
            <a:ext cx="3175228" cy="470000"/>
          </a:xfrm>
          <a:prstGeom prst="rect">
            <a:avLst/>
          </a:prstGeom>
        </p:spPr>
        <p:txBody>
          <a:bodyPr wrap="square">
            <a:spAutoFit/>
          </a:bodyPr>
          <a:lstStyle/>
          <a:p>
            <a:pPr>
              <a:lnSpc>
                <a:spcPct val="107000"/>
              </a:lnSpc>
              <a:spcAft>
                <a:spcPts val="800"/>
              </a:spcAft>
            </a:pPr>
            <a:r>
              <a:rPr lang="en-GB" sz="2400" b="1" dirty="0">
                <a:solidFill>
                  <a:srgbClr val="29543A"/>
                </a:solidFill>
                <a:ea typeface="Calibri" panose="020F0502020204030204" pitchFamily="34" charset="0"/>
                <a:cs typeface="Times New Roman" panose="02020603050405020304" pitchFamily="18" charset="0"/>
              </a:rPr>
              <a:t>FOOD &amp; NUTRITION</a:t>
            </a:r>
          </a:p>
        </p:txBody>
      </p:sp>
      <p:sp>
        <p:nvSpPr>
          <p:cNvPr id="65" name="Oval 64">
            <a:extLst>
              <a:ext uri="{FF2B5EF4-FFF2-40B4-BE49-F238E27FC236}">
                <a16:creationId xmlns:a16="http://schemas.microsoft.com/office/drawing/2014/main" id="{492724C5-750E-ADCD-0397-BF45D5527AE8}"/>
              </a:ext>
            </a:extLst>
          </p:cNvPr>
          <p:cNvSpPr/>
          <p:nvPr/>
        </p:nvSpPr>
        <p:spPr>
          <a:xfrm>
            <a:off x="4628601" y="3082454"/>
            <a:ext cx="1179258" cy="1145600"/>
          </a:xfrm>
          <a:prstGeom prst="ellipse">
            <a:avLst/>
          </a:prstGeom>
          <a:solidFill>
            <a:srgbClr val="29543A"/>
          </a:solidFill>
          <a:ln w="57150" cap="flat" cmpd="sng" algn="ctr">
            <a:solidFill>
              <a:srgbClr val="29543A"/>
            </a:solidFill>
            <a:prstDash val="solid"/>
            <a:miter lim="800000"/>
          </a:ln>
          <a:effectLst>
            <a:outerShdw blurRad="50800" dist="50800" dir="3840000" algn="tl" rotWithShape="0">
              <a:prstClr val="black">
                <a:alpha val="17000"/>
              </a:prstClr>
            </a:outerShdw>
          </a:effectLst>
        </p:spPr>
        <p:txBody>
          <a:bodyPr/>
          <a:lstStyle/>
          <a:p>
            <a:endParaRPr lang="en-RU" sz="1050" dirty="0"/>
          </a:p>
        </p:txBody>
      </p:sp>
      <p:sp>
        <p:nvSpPr>
          <p:cNvPr id="67" name="Rounded Rectangle 66">
            <a:extLst>
              <a:ext uri="{FF2B5EF4-FFF2-40B4-BE49-F238E27FC236}">
                <a16:creationId xmlns:a16="http://schemas.microsoft.com/office/drawing/2014/main" id="{13897500-584B-C738-BD4D-4E16A9E1AF98}"/>
              </a:ext>
            </a:extLst>
          </p:cNvPr>
          <p:cNvSpPr/>
          <p:nvPr/>
        </p:nvSpPr>
        <p:spPr>
          <a:xfrm>
            <a:off x="2163369" y="1332143"/>
            <a:ext cx="922084" cy="894423"/>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800" dirty="0">
              <a:solidFill>
                <a:schemeClr val="bg2"/>
              </a:solidFill>
            </a:endParaRPr>
          </a:p>
        </p:txBody>
      </p:sp>
      <p:sp>
        <p:nvSpPr>
          <p:cNvPr id="69" name="Rounded Rectangle 68">
            <a:extLst>
              <a:ext uri="{FF2B5EF4-FFF2-40B4-BE49-F238E27FC236}">
                <a16:creationId xmlns:a16="http://schemas.microsoft.com/office/drawing/2014/main" id="{4968F651-5C9A-0ADD-2F01-10F7959606D0}"/>
              </a:ext>
            </a:extLst>
          </p:cNvPr>
          <p:cNvSpPr/>
          <p:nvPr/>
        </p:nvSpPr>
        <p:spPr>
          <a:xfrm>
            <a:off x="4433497" y="1385742"/>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800" dirty="0">
              <a:solidFill>
                <a:schemeClr val="bg2"/>
              </a:solidFill>
            </a:endParaRPr>
          </a:p>
        </p:txBody>
      </p:sp>
      <p:sp>
        <p:nvSpPr>
          <p:cNvPr id="80" name="Oval 4">
            <a:extLst>
              <a:ext uri="{FF2B5EF4-FFF2-40B4-BE49-F238E27FC236}">
                <a16:creationId xmlns:a16="http://schemas.microsoft.com/office/drawing/2014/main" id="{773F4FE3-AD74-409F-DFD4-DC1AD21317F2}"/>
              </a:ext>
            </a:extLst>
          </p:cNvPr>
          <p:cNvSpPr txBox="1"/>
          <p:nvPr/>
        </p:nvSpPr>
        <p:spPr>
          <a:xfrm>
            <a:off x="5610462" y="3290271"/>
            <a:ext cx="1223391" cy="711602"/>
          </a:xfrm>
          <a:prstGeom prst="rect">
            <a:avLst/>
          </a:prstGeom>
          <a:noFill/>
          <a:ln>
            <a:noFill/>
          </a:ln>
          <a:effectLst/>
        </p:spPr>
        <p:txBody>
          <a:bodyPr spcFirstLastPara="0" vert="horz" wrap="square" lIns="53340" tIns="53340" rIns="53340" bIns="53340" numCol="1" spcCol="1270" anchor="ctr" anchorCtr="0">
            <a:noAutofit/>
          </a:bodyPr>
          <a:lstStyle/>
          <a:p>
            <a:pPr algn="ctr" defTabSz="622239">
              <a:lnSpc>
                <a:spcPct val="90000"/>
              </a:lnSpc>
              <a:spcBef>
                <a:spcPct val="0"/>
              </a:spcBef>
              <a:spcAft>
                <a:spcPct val="35000"/>
              </a:spcAft>
              <a:defRPr/>
            </a:pPr>
            <a:r>
              <a:rPr lang="en-GB" sz="1400" b="1" dirty="0">
                <a:solidFill>
                  <a:schemeClr val="bg1"/>
                </a:solidFill>
                <a:latin typeface="Calibri" panose="020F0502020204030204"/>
              </a:rPr>
              <a:t>Trial dish 1</a:t>
            </a:r>
          </a:p>
        </p:txBody>
      </p:sp>
      <p:sp>
        <p:nvSpPr>
          <p:cNvPr id="81" name="Oval 4">
            <a:extLst>
              <a:ext uri="{FF2B5EF4-FFF2-40B4-BE49-F238E27FC236}">
                <a16:creationId xmlns:a16="http://schemas.microsoft.com/office/drawing/2014/main" id="{A8970E64-61C9-0D8E-E20C-A22844684D39}"/>
              </a:ext>
            </a:extLst>
          </p:cNvPr>
          <p:cNvSpPr txBox="1"/>
          <p:nvPr/>
        </p:nvSpPr>
        <p:spPr>
          <a:xfrm>
            <a:off x="5915833" y="5946491"/>
            <a:ext cx="1013722" cy="532779"/>
          </a:xfrm>
          <a:prstGeom prst="rect">
            <a:avLst/>
          </a:prstGeom>
          <a:noFill/>
          <a:ln>
            <a:noFill/>
          </a:ln>
          <a:effectLst/>
        </p:spPr>
        <p:txBody>
          <a:bodyPr spcFirstLastPara="0" vert="horz" wrap="square" lIns="53340" tIns="53340" rIns="53340" bIns="53340" numCol="1" spcCol="1270" anchor="ctr" anchorCtr="0">
            <a:noAutofit/>
          </a:bodyPr>
          <a:lstStyle/>
          <a:p>
            <a:pPr algn="ctr" defTabSz="622239">
              <a:lnSpc>
                <a:spcPct val="90000"/>
              </a:lnSpc>
              <a:spcBef>
                <a:spcPct val="0"/>
              </a:spcBef>
              <a:spcAft>
                <a:spcPct val="35000"/>
              </a:spcAft>
            </a:pPr>
            <a:r>
              <a:rPr lang="en-GB" sz="1400" b="1" dirty="0">
                <a:solidFill>
                  <a:schemeClr val="bg1"/>
                </a:solidFill>
              </a:rPr>
              <a:t>Trial dish 3</a:t>
            </a:r>
          </a:p>
        </p:txBody>
      </p:sp>
      <p:sp>
        <p:nvSpPr>
          <p:cNvPr id="87" name="Oval 4">
            <a:extLst>
              <a:ext uri="{FF2B5EF4-FFF2-40B4-BE49-F238E27FC236}">
                <a16:creationId xmlns:a16="http://schemas.microsoft.com/office/drawing/2014/main" id="{CE2EE4F5-19F4-58DB-4E46-AD1415F2DD3D}"/>
              </a:ext>
            </a:extLst>
          </p:cNvPr>
          <p:cNvSpPr txBox="1"/>
          <p:nvPr/>
        </p:nvSpPr>
        <p:spPr>
          <a:xfrm>
            <a:off x="4718922" y="3166740"/>
            <a:ext cx="1068959" cy="786795"/>
          </a:xfrm>
          <a:prstGeom prst="rect">
            <a:avLst/>
          </a:prstGeom>
          <a:noFill/>
          <a:ln>
            <a:noFill/>
          </a:ln>
          <a:effectLst/>
        </p:spPr>
        <p:txBody>
          <a:bodyPr spcFirstLastPara="0" vert="horz" wrap="square" lIns="53340" tIns="53340" rIns="53340" bIns="53340" numCol="1" spcCol="1270" anchor="ctr" anchorCtr="0">
            <a:noAutofit/>
          </a:bodyPr>
          <a:lstStyle/>
          <a:p>
            <a:pPr algn="ctr" defTabSz="622239">
              <a:lnSpc>
                <a:spcPct val="90000"/>
              </a:lnSpc>
              <a:spcBef>
                <a:spcPct val="0"/>
              </a:spcBef>
              <a:spcAft>
                <a:spcPct val="35000"/>
              </a:spcAft>
            </a:pPr>
            <a:r>
              <a:rPr lang="en-GB" sz="1400" b="1" dirty="0">
                <a:solidFill>
                  <a:schemeClr val="bg1"/>
                </a:solidFill>
              </a:rPr>
              <a:t>Food practical exam</a:t>
            </a:r>
          </a:p>
          <a:p>
            <a:pPr algn="ctr" defTabSz="622239">
              <a:lnSpc>
                <a:spcPct val="90000"/>
              </a:lnSpc>
              <a:spcBef>
                <a:spcPct val="0"/>
              </a:spcBef>
              <a:spcAft>
                <a:spcPct val="35000"/>
              </a:spcAft>
            </a:pPr>
            <a:r>
              <a:rPr lang="en-GB" sz="1400" b="1" dirty="0">
                <a:solidFill>
                  <a:schemeClr val="bg1"/>
                </a:solidFill>
              </a:rPr>
              <a:t>3 hours</a:t>
            </a:r>
          </a:p>
        </p:txBody>
      </p:sp>
      <p:sp>
        <p:nvSpPr>
          <p:cNvPr id="100" name="Rectangle 99">
            <a:extLst>
              <a:ext uri="{FF2B5EF4-FFF2-40B4-BE49-F238E27FC236}">
                <a16:creationId xmlns:a16="http://schemas.microsoft.com/office/drawing/2014/main" id="{F533C8FB-50C2-A942-65CD-6C154E3BCBE3}"/>
              </a:ext>
            </a:extLst>
          </p:cNvPr>
          <p:cNvSpPr/>
          <p:nvPr/>
        </p:nvSpPr>
        <p:spPr>
          <a:xfrm>
            <a:off x="5015087" y="4437200"/>
            <a:ext cx="2183005" cy="1061829"/>
          </a:xfrm>
          <a:prstGeom prst="rect">
            <a:avLst/>
          </a:prstGeom>
        </p:spPr>
        <p:txBody>
          <a:bodyPr wrap="square" lIns="91440" tIns="45720" rIns="91440" bIns="45720" anchor="t">
            <a:spAutoFit/>
          </a:bodyPr>
          <a:lstStyle/>
          <a:p>
            <a:r>
              <a:rPr lang="en-GB" sz="1050" b="1" dirty="0">
                <a:solidFill>
                  <a:srgbClr val="29543A"/>
                </a:solidFill>
                <a:latin typeface="Calibri" panose="020F0502020204030204" pitchFamily="34" charset="0"/>
                <a:cs typeface="Times New Roman" panose="02020603050405020304" pitchFamily="18" charset="0"/>
              </a:rPr>
              <a:t>VOCABULARY</a:t>
            </a:r>
          </a:p>
          <a:p>
            <a:r>
              <a:rPr lang="en-GB" sz="1050" b="1" dirty="0">
                <a:solidFill>
                  <a:srgbClr val="29543A"/>
                </a:solidFill>
                <a:latin typeface="Calibri"/>
                <a:cs typeface="Times New Roman"/>
              </a:rPr>
              <a:t>Time plan</a:t>
            </a:r>
            <a:endParaRPr lang="en-GB" sz="1050" b="1" dirty="0">
              <a:solidFill>
                <a:srgbClr val="29543A"/>
              </a:solidFill>
              <a:latin typeface="Calibri" panose="020F0502020204030204" pitchFamily="34" charset="0"/>
              <a:cs typeface="Times New Roman" panose="02020603050405020304" pitchFamily="18" charset="0"/>
            </a:endParaRPr>
          </a:p>
          <a:p>
            <a:r>
              <a:rPr lang="en-GB" sz="1050" b="1" dirty="0">
                <a:solidFill>
                  <a:srgbClr val="29543A"/>
                </a:solidFill>
                <a:latin typeface="Calibri"/>
                <a:cs typeface="Times New Roman"/>
              </a:rPr>
              <a:t>Star profile</a:t>
            </a:r>
            <a:endParaRPr lang="en-GB" sz="1050" b="1" dirty="0">
              <a:solidFill>
                <a:srgbClr val="29543A"/>
              </a:solidFill>
              <a:latin typeface="Calibri" panose="020F0502020204030204" pitchFamily="34" charset="0"/>
              <a:cs typeface="Times New Roman" panose="02020603050405020304" pitchFamily="18" charset="0"/>
            </a:endParaRPr>
          </a:p>
          <a:p>
            <a:r>
              <a:rPr lang="en-GB" sz="1050" b="1">
                <a:solidFill>
                  <a:srgbClr val="29543A"/>
                </a:solidFill>
                <a:latin typeface="Calibri"/>
                <a:cs typeface="Times New Roman"/>
              </a:rPr>
              <a:t>Dish comparison</a:t>
            </a:r>
            <a:endParaRPr lang="en-GB" sz="1050" b="1" dirty="0">
              <a:solidFill>
                <a:srgbClr val="29543A"/>
              </a:solidFill>
              <a:latin typeface="Calibri" panose="020F0502020204030204" pitchFamily="34" charset="0"/>
              <a:cs typeface="Times New Roman" panose="02020603050405020304" pitchFamily="18" charset="0"/>
            </a:endParaRPr>
          </a:p>
          <a:p>
            <a:r>
              <a:rPr lang="en-GB" sz="1050" b="1" dirty="0">
                <a:solidFill>
                  <a:srgbClr val="29543A"/>
                </a:solidFill>
                <a:latin typeface="Calibri"/>
                <a:cs typeface="Times New Roman"/>
              </a:rPr>
              <a:t> Mise </a:t>
            </a:r>
            <a:r>
              <a:rPr lang="en-GB" sz="1050" b="1" dirty="0" err="1">
                <a:solidFill>
                  <a:srgbClr val="29543A"/>
                </a:solidFill>
                <a:latin typeface="Calibri"/>
                <a:cs typeface="Times New Roman"/>
              </a:rPr>
              <a:t>en</a:t>
            </a:r>
            <a:r>
              <a:rPr lang="en-GB" sz="1050" b="1" dirty="0">
                <a:solidFill>
                  <a:srgbClr val="29543A"/>
                </a:solidFill>
                <a:latin typeface="Calibri"/>
                <a:cs typeface="Times New Roman"/>
              </a:rPr>
              <a:t> place</a:t>
            </a:r>
            <a:endParaRPr lang="en-GB" sz="1050" b="1" dirty="0">
              <a:solidFill>
                <a:srgbClr val="29543A"/>
              </a:solidFill>
              <a:latin typeface="Calibri" panose="020F0502020204030204" pitchFamily="34" charset="0"/>
              <a:cs typeface="Times New Roman" panose="02020603050405020304" pitchFamily="18" charset="0"/>
            </a:endParaRPr>
          </a:p>
          <a:p>
            <a:r>
              <a:rPr lang="en-GB" sz="1050" b="1" dirty="0">
                <a:solidFill>
                  <a:srgbClr val="29543A"/>
                </a:solidFill>
                <a:latin typeface="Calibri"/>
                <a:cs typeface="Times New Roman"/>
              </a:rPr>
              <a:t>Reasons for choice . </a:t>
            </a:r>
            <a:endParaRPr lang="en-GB" sz="1050" b="1" dirty="0">
              <a:solidFill>
                <a:srgbClr val="29543A"/>
              </a:solidFill>
              <a:latin typeface="Calibri" panose="020F0502020204030204" pitchFamily="34" charset="0"/>
              <a:cs typeface="Times New Roman" panose="02020603050405020304" pitchFamily="18" charset="0"/>
            </a:endParaRPr>
          </a:p>
        </p:txBody>
      </p:sp>
      <p:sp>
        <p:nvSpPr>
          <p:cNvPr id="101" name="Up Arrow 100">
            <a:extLst>
              <a:ext uri="{FF2B5EF4-FFF2-40B4-BE49-F238E27FC236}">
                <a16:creationId xmlns:a16="http://schemas.microsoft.com/office/drawing/2014/main" id="{09E2D5E4-5238-ADD7-3AC3-4D29A73C6916}"/>
              </a:ext>
            </a:extLst>
          </p:cNvPr>
          <p:cNvSpPr/>
          <p:nvPr/>
        </p:nvSpPr>
        <p:spPr>
          <a:xfrm rot="5400000">
            <a:off x="4483605" y="4662394"/>
            <a:ext cx="432219" cy="396106"/>
          </a:xfrm>
          <a:prstGeom prst="upArrow">
            <a:avLst/>
          </a:prstGeom>
          <a:solidFill>
            <a:srgbClr val="DFA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mc:AlternateContent xmlns:mc="http://schemas.openxmlformats.org/markup-compatibility/2006" xmlns:p14="http://schemas.microsoft.com/office/powerpoint/2010/main">
        <mc:Choice Requires="p14">
          <p:contentPart p14:bwMode="auto" r:id="rId5">
            <p14:nvContentPartPr>
              <p14:cNvPr id="102" name="Ink 101">
                <a:extLst>
                  <a:ext uri="{FF2B5EF4-FFF2-40B4-BE49-F238E27FC236}">
                    <a16:creationId xmlns:a16="http://schemas.microsoft.com/office/drawing/2014/main" id="{D6F5B252-0FAD-C0E7-1054-7A9EA1103227}"/>
                  </a:ext>
                </a:extLst>
              </p14:cNvPr>
              <p14:cNvContentPartPr/>
              <p14:nvPr/>
            </p14:nvContentPartPr>
            <p14:xfrm>
              <a:off x="6208352" y="-350342"/>
              <a:ext cx="45719" cy="45719"/>
            </p14:xfrm>
          </p:contentPart>
        </mc:Choice>
        <mc:Fallback xmlns="">
          <p:pic>
            <p:nvPicPr>
              <p:cNvPr id="102" name="Ink 101">
                <a:extLst>
                  <a:ext uri="{FF2B5EF4-FFF2-40B4-BE49-F238E27FC236}">
                    <a16:creationId xmlns:a16="http://schemas.microsoft.com/office/drawing/2014/main" id="{D6F5B252-0FAD-C0E7-1054-7A9EA1103227}"/>
                  </a:ext>
                </a:extLst>
              </p:cNvPr>
              <p:cNvPicPr/>
              <p:nvPr/>
            </p:nvPicPr>
            <p:blipFill>
              <a:blip r:embed="rId6"/>
              <a:stretch>
                <a:fillRect/>
              </a:stretch>
            </p:blipFill>
            <p:spPr>
              <a:xfrm>
                <a:off x="0" y="-2147483648"/>
                <a:ext cx="360" cy="0"/>
              </a:xfrm>
              <a:prstGeom prst="rect">
                <a:avLst/>
              </a:prstGeom>
            </p:spPr>
          </p:pic>
        </mc:Fallback>
      </mc:AlternateContent>
      <p:sp>
        <p:nvSpPr>
          <p:cNvPr id="107" name="Rounded Rectangle 106">
            <a:extLst>
              <a:ext uri="{FF2B5EF4-FFF2-40B4-BE49-F238E27FC236}">
                <a16:creationId xmlns:a16="http://schemas.microsoft.com/office/drawing/2014/main" id="{1391577F-14DF-B321-2FA0-5AD193FE1F4F}"/>
              </a:ext>
            </a:extLst>
          </p:cNvPr>
          <p:cNvSpPr/>
          <p:nvPr/>
        </p:nvSpPr>
        <p:spPr>
          <a:xfrm>
            <a:off x="6247782" y="1391197"/>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800" dirty="0">
              <a:solidFill>
                <a:schemeClr val="bg2"/>
              </a:solidFill>
            </a:endParaRPr>
          </a:p>
        </p:txBody>
      </p:sp>
      <p:sp>
        <p:nvSpPr>
          <p:cNvPr id="108" name="Rounded Rectangle 107">
            <a:extLst>
              <a:ext uri="{FF2B5EF4-FFF2-40B4-BE49-F238E27FC236}">
                <a16:creationId xmlns:a16="http://schemas.microsoft.com/office/drawing/2014/main" id="{06589C0E-294D-8B78-7712-CD35A22CF2A9}"/>
              </a:ext>
            </a:extLst>
          </p:cNvPr>
          <p:cNvSpPr/>
          <p:nvPr/>
        </p:nvSpPr>
        <p:spPr>
          <a:xfrm>
            <a:off x="7119880" y="2634911"/>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800" dirty="0">
              <a:solidFill>
                <a:schemeClr val="bg2"/>
              </a:solidFill>
            </a:endParaRPr>
          </a:p>
        </p:txBody>
      </p:sp>
      <p:sp>
        <p:nvSpPr>
          <p:cNvPr id="83" name="Rounded Rectangle 8">
            <a:extLst>
              <a:ext uri="{FF2B5EF4-FFF2-40B4-BE49-F238E27FC236}">
                <a16:creationId xmlns:a16="http://schemas.microsoft.com/office/drawing/2014/main" id="{CDE78DAF-22D8-7D8A-2F11-087B25CCB245}"/>
              </a:ext>
            </a:extLst>
          </p:cNvPr>
          <p:cNvSpPr txBox="1"/>
          <p:nvPr/>
        </p:nvSpPr>
        <p:spPr>
          <a:xfrm>
            <a:off x="4431071" y="1566831"/>
            <a:ext cx="946767" cy="5306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lnSpc>
                <a:spcPct val="90000"/>
              </a:lnSpc>
              <a:spcBef>
                <a:spcPct val="0"/>
              </a:spcBef>
              <a:spcAft>
                <a:spcPct val="35000"/>
              </a:spcAft>
            </a:pPr>
            <a:r>
              <a:rPr lang="en-GB" sz="1050" dirty="0">
                <a:solidFill>
                  <a:schemeClr val="tx1"/>
                </a:solidFill>
                <a:latin typeface="+mj-lt"/>
                <a:cs typeface="Calibri Light"/>
              </a:rPr>
              <a:t>Shopping &amp; equipment list</a:t>
            </a:r>
          </a:p>
        </p:txBody>
      </p:sp>
      <p:sp>
        <p:nvSpPr>
          <p:cNvPr id="84" name="Rounded Rectangle 14">
            <a:extLst>
              <a:ext uri="{FF2B5EF4-FFF2-40B4-BE49-F238E27FC236}">
                <a16:creationId xmlns:a16="http://schemas.microsoft.com/office/drawing/2014/main" id="{B1C8BFFB-0B0D-401A-08CF-1329D07E2A89}"/>
              </a:ext>
            </a:extLst>
          </p:cNvPr>
          <p:cNvSpPr txBox="1"/>
          <p:nvPr/>
        </p:nvSpPr>
        <p:spPr>
          <a:xfrm>
            <a:off x="2250004" y="1472538"/>
            <a:ext cx="740368" cy="59730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lnSpc>
                <a:spcPct val="90000"/>
              </a:lnSpc>
              <a:spcBef>
                <a:spcPct val="0"/>
              </a:spcBef>
              <a:spcAft>
                <a:spcPct val="35000"/>
              </a:spcAft>
            </a:pPr>
            <a:r>
              <a:rPr lang="en-GB" sz="1050" dirty="0">
                <a:solidFill>
                  <a:schemeClr val="tx1"/>
                </a:solidFill>
                <a:latin typeface="+mj-lt"/>
                <a:cs typeface="Calibri Light"/>
              </a:rPr>
              <a:t>Time plan with food safety &amp; critical control</a:t>
            </a:r>
          </a:p>
        </p:txBody>
      </p:sp>
      <p:sp>
        <p:nvSpPr>
          <p:cNvPr id="89" name="Rounded Rectangle 20">
            <a:extLst>
              <a:ext uri="{FF2B5EF4-FFF2-40B4-BE49-F238E27FC236}">
                <a16:creationId xmlns:a16="http://schemas.microsoft.com/office/drawing/2014/main" id="{DB8BED55-4F87-2339-F221-F171303387EE}"/>
              </a:ext>
            </a:extLst>
          </p:cNvPr>
          <p:cNvSpPr txBox="1"/>
          <p:nvPr/>
        </p:nvSpPr>
        <p:spPr>
          <a:xfrm>
            <a:off x="7158676" y="2718011"/>
            <a:ext cx="838257" cy="81836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spcBef>
                <a:spcPct val="0"/>
              </a:spcBef>
              <a:spcAft>
                <a:spcPct val="35000"/>
              </a:spcAft>
            </a:pPr>
            <a:r>
              <a:rPr lang="en-GB" sz="1050" dirty="0">
                <a:solidFill>
                  <a:schemeClr val="tx1"/>
                </a:solidFill>
                <a:latin typeface="+mj-lt"/>
                <a:cs typeface="Calibri Light"/>
              </a:rPr>
              <a:t>Reasons for choice for 3 dishes</a:t>
            </a:r>
          </a:p>
        </p:txBody>
      </p:sp>
      <p:sp>
        <p:nvSpPr>
          <p:cNvPr id="93" name="Rounded Rectangle 18">
            <a:extLst>
              <a:ext uri="{FF2B5EF4-FFF2-40B4-BE49-F238E27FC236}">
                <a16:creationId xmlns:a16="http://schemas.microsoft.com/office/drawing/2014/main" id="{542B086B-05E0-D9EF-F9BF-A46469E3F1BE}"/>
              </a:ext>
            </a:extLst>
          </p:cNvPr>
          <p:cNvSpPr txBox="1"/>
          <p:nvPr/>
        </p:nvSpPr>
        <p:spPr>
          <a:xfrm>
            <a:off x="6210943" y="1472386"/>
            <a:ext cx="942857" cy="8928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spcBef>
                <a:spcPct val="0"/>
              </a:spcBef>
              <a:spcAft>
                <a:spcPct val="35000"/>
              </a:spcAft>
            </a:pPr>
            <a:r>
              <a:rPr lang="en-GB" sz="1000" dirty="0">
                <a:solidFill>
                  <a:schemeClr val="tx1"/>
                </a:solidFill>
                <a:latin typeface="+mj-lt"/>
              </a:rPr>
              <a:t>Complete 3 types of research</a:t>
            </a:r>
          </a:p>
        </p:txBody>
      </p:sp>
      <p:sp>
        <p:nvSpPr>
          <p:cNvPr id="72" name="TextBox 71">
            <a:extLst>
              <a:ext uri="{FF2B5EF4-FFF2-40B4-BE49-F238E27FC236}">
                <a16:creationId xmlns:a16="http://schemas.microsoft.com/office/drawing/2014/main" id="{8EB2437F-1E17-DA7C-C82E-AEA5ED1E8AA2}"/>
              </a:ext>
            </a:extLst>
          </p:cNvPr>
          <p:cNvSpPr txBox="1"/>
          <p:nvPr/>
        </p:nvSpPr>
        <p:spPr>
          <a:xfrm>
            <a:off x="2490075" y="5206661"/>
            <a:ext cx="1657408" cy="338554"/>
          </a:xfrm>
          <a:prstGeom prst="rect">
            <a:avLst/>
          </a:prstGeom>
          <a:noFill/>
        </p:spPr>
        <p:txBody>
          <a:bodyPr wrap="square" rtlCol="0">
            <a:spAutoFit/>
          </a:bodyPr>
          <a:lstStyle/>
          <a:p>
            <a:pPr algn="ctr"/>
            <a:r>
              <a:rPr lang="en-GB" sz="1600" dirty="0">
                <a:solidFill>
                  <a:schemeClr val="bg1"/>
                </a:solidFill>
              </a:rPr>
              <a:t>RE</a:t>
            </a:r>
            <a:endParaRPr lang="en-RU" sz="1600" dirty="0">
              <a:solidFill>
                <a:schemeClr val="bg1"/>
              </a:solidFill>
            </a:endParaRPr>
          </a:p>
        </p:txBody>
      </p:sp>
      <p:sp>
        <p:nvSpPr>
          <p:cNvPr id="95" name="Rounded Rectangle 94">
            <a:extLst>
              <a:ext uri="{FF2B5EF4-FFF2-40B4-BE49-F238E27FC236}">
                <a16:creationId xmlns:a16="http://schemas.microsoft.com/office/drawing/2014/main" id="{06589C0E-294D-8B78-7712-CD35A22CF2A9}"/>
              </a:ext>
            </a:extLst>
          </p:cNvPr>
          <p:cNvSpPr/>
          <p:nvPr/>
        </p:nvSpPr>
        <p:spPr>
          <a:xfrm>
            <a:off x="2213419" y="4714478"/>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800" dirty="0">
              <a:solidFill>
                <a:schemeClr val="bg2"/>
              </a:solidFill>
            </a:endParaRPr>
          </a:p>
        </p:txBody>
      </p:sp>
      <p:sp>
        <p:nvSpPr>
          <p:cNvPr id="97" name="Rounded Rectangle 20">
            <a:extLst>
              <a:ext uri="{FF2B5EF4-FFF2-40B4-BE49-F238E27FC236}">
                <a16:creationId xmlns:a16="http://schemas.microsoft.com/office/drawing/2014/main" id="{DB8BED55-4F87-2339-F221-F171303387EE}"/>
              </a:ext>
            </a:extLst>
          </p:cNvPr>
          <p:cNvSpPr txBox="1"/>
          <p:nvPr/>
        </p:nvSpPr>
        <p:spPr>
          <a:xfrm>
            <a:off x="2209007" y="4803030"/>
            <a:ext cx="967653" cy="8039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spcBef>
                <a:spcPct val="0"/>
              </a:spcBef>
              <a:spcAft>
                <a:spcPct val="35000"/>
              </a:spcAft>
            </a:pPr>
            <a:r>
              <a:rPr lang="en-GB" sz="1050" dirty="0">
                <a:solidFill>
                  <a:schemeClr val="tx1"/>
                </a:solidFill>
                <a:latin typeface="+mj-lt"/>
                <a:cs typeface="Calibri Light"/>
              </a:rPr>
              <a:t>Star profiles for each dish</a:t>
            </a:r>
          </a:p>
        </p:txBody>
      </p:sp>
      <p:sp>
        <p:nvSpPr>
          <p:cNvPr id="103" name="Rounded Rectangle 102">
            <a:extLst>
              <a:ext uri="{FF2B5EF4-FFF2-40B4-BE49-F238E27FC236}">
                <a16:creationId xmlns:a16="http://schemas.microsoft.com/office/drawing/2014/main" id="{06589C0E-294D-8B78-7712-CD35A22CF2A9}"/>
              </a:ext>
            </a:extLst>
          </p:cNvPr>
          <p:cNvSpPr/>
          <p:nvPr/>
        </p:nvSpPr>
        <p:spPr>
          <a:xfrm>
            <a:off x="3133903" y="5549330"/>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800" dirty="0" err="1">
                <a:solidFill>
                  <a:schemeClr val="bg2"/>
                </a:solidFill>
                <a:cs typeface="Calibri"/>
              </a:rPr>
              <a:t>jj</a:t>
            </a:r>
          </a:p>
        </p:txBody>
      </p:sp>
      <p:sp>
        <p:nvSpPr>
          <p:cNvPr id="104" name="Rounded Rectangle 103">
            <a:extLst>
              <a:ext uri="{FF2B5EF4-FFF2-40B4-BE49-F238E27FC236}">
                <a16:creationId xmlns:a16="http://schemas.microsoft.com/office/drawing/2014/main" id="{06589C0E-294D-8B78-7712-CD35A22CF2A9}"/>
              </a:ext>
            </a:extLst>
          </p:cNvPr>
          <p:cNvSpPr/>
          <p:nvPr/>
        </p:nvSpPr>
        <p:spPr>
          <a:xfrm>
            <a:off x="4468695" y="5731314"/>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800" dirty="0">
              <a:solidFill>
                <a:schemeClr val="bg2"/>
              </a:solidFill>
            </a:endParaRPr>
          </a:p>
        </p:txBody>
      </p:sp>
      <p:sp>
        <p:nvSpPr>
          <p:cNvPr id="114" name="Rounded Rectangle 20">
            <a:extLst>
              <a:ext uri="{FF2B5EF4-FFF2-40B4-BE49-F238E27FC236}">
                <a16:creationId xmlns:a16="http://schemas.microsoft.com/office/drawing/2014/main" id="{DB8BED55-4F87-2339-F221-F171303387EE}"/>
              </a:ext>
            </a:extLst>
          </p:cNvPr>
          <p:cNvSpPr txBox="1"/>
          <p:nvPr/>
        </p:nvSpPr>
        <p:spPr>
          <a:xfrm>
            <a:off x="4478639" y="5785633"/>
            <a:ext cx="838257" cy="81836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spcBef>
                <a:spcPct val="0"/>
              </a:spcBef>
              <a:spcAft>
                <a:spcPct val="35000"/>
              </a:spcAft>
            </a:pPr>
            <a:r>
              <a:rPr lang="en-GB" sz="1050" dirty="0">
                <a:solidFill>
                  <a:schemeClr val="tx1"/>
                </a:solidFill>
                <a:latin typeface="+mj-lt"/>
              </a:rPr>
              <a:t>Strengths &amp; weaknesses</a:t>
            </a:r>
          </a:p>
        </p:txBody>
      </p:sp>
      <p:sp>
        <p:nvSpPr>
          <p:cNvPr id="2" name="Rounded Rectangle 20">
            <a:extLst>
              <a:ext uri="{FF2B5EF4-FFF2-40B4-BE49-F238E27FC236}">
                <a16:creationId xmlns:a16="http://schemas.microsoft.com/office/drawing/2014/main" id="{34B24B3B-C696-F79A-778D-09A94A7F2ECE}"/>
              </a:ext>
            </a:extLst>
          </p:cNvPr>
          <p:cNvSpPr txBox="1"/>
          <p:nvPr/>
        </p:nvSpPr>
        <p:spPr>
          <a:xfrm>
            <a:off x="3176283" y="5671264"/>
            <a:ext cx="838257" cy="81836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spcBef>
                <a:spcPct val="0"/>
              </a:spcBef>
              <a:spcAft>
                <a:spcPct val="35000"/>
              </a:spcAft>
            </a:pPr>
            <a:r>
              <a:rPr lang="en-GB" sz="1050" dirty="0">
                <a:solidFill>
                  <a:schemeClr val="tx1"/>
                </a:solidFill>
                <a:latin typeface="+mj-lt"/>
                <a:cs typeface="Calibri Light"/>
              </a:rPr>
              <a:t>Compare dishes to café dishes</a:t>
            </a:r>
          </a:p>
        </p:txBody>
      </p:sp>
    </p:spTree>
    <p:extLst>
      <p:ext uri="{BB962C8B-B14F-4D97-AF65-F5344CB8AC3E}">
        <p14:creationId xmlns:p14="http://schemas.microsoft.com/office/powerpoint/2010/main" val="6555364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7FRWY77KWDNN-826363275-3281640</_dlc_DocId>
    <_dlc_DocIdUrl xmlns="2c89865b-5e59-414f-9fcc-c21b058460e3">
      <Url>https://tudorgrangeacademiestrust.sharepoint.com/sites/TGA-SOL-STAFF-SHARED/_layouts/15/DocIdRedir.aspx?ID=7FRWY77KWDNN-826363275-3281640</Url>
      <Description>7FRWY77KWDNN-826363275-3281640</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3AA06F9-E618-47D2-9957-5B18497310D3}">
  <ds:schemaRefs>
    <ds:schemaRef ds:uri="http://schemas.microsoft.com/sharepoint/v3/contenttype/forms"/>
  </ds:schemaRefs>
</ds:datastoreItem>
</file>

<file path=customXml/itemProps2.xml><?xml version="1.0" encoding="utf-8"?>
<ds:datastoreItem xmlns:ds="http://schemas.openxmlformats.org/officeDocument/2006/customXml" ds:itemID="{6DDC7B6F-013E-4D71-B61E-E502E441CDEB}">
  <ds:schemaRefs>
    <ds:schemaRef ds:uri="http://schemas.microsoft.com/office/2006/metadata/properties"/>
    <ds:schemaRef ds:uri="http://schemas.microsoft.com/office/infopath/2007/PartnerControls"/>
    <ds:schemaRef ds:uri="098897a3-539c-4fad-85cb-e6f76c9fe8a7"/>
    <ds:schemaRef ds:uri="a58c7342-cf3e-40a1-8a2e-01e5f32da5b3"/>
    <ds:schemaRef ds:uri="2c89865b-5e59-414f-9fcc-c21b058460e3"/>
    <ds:schemaRef ds:uri="http://schemas.microsoft.com/sharepoint/v4"/>
    <ds:schemaRef ds:uri="c30133e2-1539-4610-bd5a-315007332f2c"/>
  </ds:schemaRefs>
</ds:datastoreItem>
</file>

<file path=customXml/itemProps3.xml><?xml version="1.0" encoding="utf-8"?>
<ds:datastoreItem xmlns:ds="http://schemas.openxmlformats.org/officeDocument/2006/customXml" ds:itemID="{B3E7EB27-F80F-4A37-BF4B-A1DE747533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9B54F2C-9B45-4EB2-BA40-0D15A2267B9E}">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1</Slides>
  <Notes>0</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Office Theme</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Barrett</dc:creator>
  <cp:lastModifiedBy>Ryan Barrett</cp:lastModifiedBy>
  <cp:revision>4</cp:revision>
  <dcterms:created xsi:type="dcterms:W3CDTF">2023-02-08T10:40:11Z</dcterms:created>
  <dcterms:modified xsi:type="dcterms:W3CDTF">2024-12-03T13:13:30Z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0x01010019A9D652D86F994481216BCF694F4025</vt:lpwstr>
  </property>
  <property fmtid="{D5CDD505-2E9C-101B-9397-08002B2CF9AE}" pid="3" name="_dlc_DocIdItemGuid">
    <vt:lpwstr>b50ce95a-2393-425e-8888-b22d5a2440fe</vt:lpwstr>
  </property>
  <property fmtid="{D5CDD505-2E9C-101B-9397-08002B2CF9AE}" pid="4" name="MediaServiceImageTags">
    <vt:lpwstr/>
  </property>
</Properties>
</file>