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819" r:id="rId6"/>
  </p:sldMasterIdLst>
  <p:sldIdLst>
    <p:sldId id="34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3CE7DC-2AE9-D543-B065-F597A3DC7B70}" v="2" dt="2024-04-22T11:52:28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2A53-444B-D74D-1556-411B8C574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3C449-643E-1DB0-283A-C62EB3309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6B2A7-A262-773D-7C0B-F22FDC58F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9FEF2-554F-F8F5-8CC3-ABB0A64E0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81E29-368A-444D-F941-428D35D6D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216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B9F49-6AF6-B499-F1E9-12C4543C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4F931-487D-A5A2-AF16-46E0FC4B8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A0686-2966-2101-3468-6C1542B7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F1E1E-330E-A502-3825-316EA485B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0AB13-BF7C-E0FF-7F32-EF6A18B0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33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31871-4C5D-BC17-C5C0-48E11B9D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0D612-D979-A5B6-A0D3-9F932015C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2B2E6-D1DC-227E-BC46-68B3ADEB0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87555-84F2-AC9D-B950-E6DA71CAD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B3C98-2E1D-F2E9-7437-523CF651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64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59A20-5664-F507-8A3D-CF8FE38F9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F75C-FB4A-786B-5F59-63CD13B0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BD4850-23F0-7E54-2D84-BD5C84A6A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55B4B-0B00-ADA2-9C64-72755E89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B1B22-9544-66F2-B1A0-187A3C0F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92703E-DC22-4A48-7F5B-356CD0AB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2DADA-34D5-71F1-3F00-A1F584AC6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DFA1A-5D3B-2B26-9A6A-2E122F05F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BFA2E7-DC27-4FE6-4FCF-EF0A418D9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6907C2-6E8B-2D37-07F2-18862A592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78FD6B-8F27-86F8-3A54-438201B31D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543868-11FC-529C-927B-FF5AC044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ADF41-5018-1144-47F7-5330C6AD0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3B0CE1-0676-22D2-58E4-79F825EA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095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727A2-7BBA-5901-A6D6-E8528D90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79F119-CCE4-3CBD-3D4D-25635B796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FF985-DBF8-3ED8-1D02-E49A00765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E7B297-E3AB-8C44-DB42-F8C0B742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09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FE18B-AB59-F428-7A69-E362C8EF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C4ABF-0A46-7336-1FE2-5AF3F0CF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2FB62-2BB2-32B1-6365-AA64344E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3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91252-A541-0F7F-5CF0-AE4D7018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B679-234C-0520-9F8B-EED4F38E0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8D3E5-3FCB-F1FC-EC23-81DAFF84E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8CC0E-3DF8-4778-35AE-954AF7E32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1F1C-8A3B-4879-32A5-928B9F365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1FF02-F2F1-CE32-AD1B-DE4DF65D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7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73184-A608-567F-AE75-EF8C8E43E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74C9E-656D-3F03-29F2-7BFD228F74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36C9E-46BF-4437-177F-99C8056C4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9F692-45BB-F0D0-2043-73BB7C07E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6C0BF-C4BE-9342-7836-E009C2B71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52C4F0-55FE-A159-E0EF-C4E705E0F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80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72B5-B27A-F3DA-501F-CEAF3DD1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EF6C69-A797-E772-9F90-4AB431372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2AD43-F493-BBB4-36E0-E3D6163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6C4A5-7A76-8F86-723A-77235A5C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3F2CC-267E-B401-FDAB-05EACFC4B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697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40D312-5D0B-1C74-D1E5-401F38E9F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8922E7-0D79-726B-D5D6-B48F464E7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244E8-6B7D-E811-99A7-26103C6FF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36741-858D-C978-B9A9-F936BF034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02A0F-1E47-8672-92C6-025495DB4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245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056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454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741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403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562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635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834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972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42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842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2101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5863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38308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1356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477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0777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038351" y="457200"/>
            <a:ext cx="5594349" cy="361950"/>
          </a:xfrm>
        </p:spPr>
        <p:txBody>
          <a:bodyPr/>
          <a:lstStyle>
            <a:lvl1pPr marL="0" indent="0">
              <a:buNone/>
              <a:defRPr sz="2100">
                <a:solidFill>
                  <a:schemeClr val="bg1"/>
                </a:solidFill>
                <a:latin typeface="Myriad Pro" pitchFamily="34" charset="0"/>
              </a:defRPr>
            </a:lvl1pPr>
          </a:lstStyle>
          <a:p>
            <a:pPr lvl="0"/>
            <a:r>
              <a:rPr lang="en-US"/>
              <a:t>Click to edit Master text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AE59A-FC4C-4694-92D9-0CE9F81747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98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8123A4-8C49-E01E-8BDB-EC48CD17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A537D-2D80-9F5D-2A15-8445B7FFE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73C3D-342F-AC1B-745B-7C7B7E074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C7F83-8973-92AD-0631-040CEB87B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C2DA3-6D4D-35F2-A9D1-4A755402B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95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C2D68-0390-4864-8DC3-ACF9CF001CCE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5FF1B29-1BB8-4905-AF50-3081099F72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32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4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EB280D79-D1D6-B980-0549-500CD8257A53}"/>
              </a:ext>
            </a:extLst>
          </p:cNvPr>
          <p:cNvGrpSpPr/>
          <p:nvPr/>
        </p:nvGrpSpPr>
        <p:grpSpPr>
          <a:xfrm>
            <a:off x="565824" y="1787079"/>
            <a:ext cx="9119469" cy="4851036"/>
            <a:chOff x="-546663" y="1387110"/>
            <a:chExt cx="9119469" cy="4851036"/>
          </a:xfrm>
        </p:grpSpPr>
        <p:grpSp>
          <p:nvGrpSpPr>
            <p:cNvPr id="3" name="Group 4">
              <a:extLst>
                <a:ext uri="{FF2B5EF4-FFF2-40B4-BE49-F238E27FC236}">
                  <a16:creationId xmlns:a16="http://schemas.microsoft.com/office/drawing/2014/main" id="{F82484F1-0A29-1D84-1886-EC0C7F84A5CE}"/>
                </a:ext>
              </a:extLst>
            </p:cNvPr>
            <p:cNvGrpSpPr/>
            <p:nvPr/>
          </p:nvGrpSpPr>
          <p:grpSpPr>
            <a:xfrm>
              <a:off x="-546663" y="1387685"/>
              <a:ext cx="9119469" cy="4726600"/>
              <a:chOff x="-546663" y="1387685"/>
              <a:chExt cx="9119469" cy="4726600"/>
            </a:xfrm>
          </p:grpSpPr>
          <p:pic>
            <p:nvPicPr>
              <p:cNvPr id="4" name="Picture 7">
                <a:extLst>
                  <a:ext uri="{FF2B5EF4-FFF2-40B4-BE49-F238E27FC236}">
                    <a16:creationId xmlns:a16="http://schemas.microsoft.com/office/drawing/2014/main" id="{F6F92231-799E-7A8B-7087-BC2D3272FC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0067" r="23069"/>
              <a:stretch>
                <a:fillRect/>
              </a:stretch>
            </p:blipFill>
            <p:spPr>
              <a:xfrm>
                <a:off x="1022157" y="1503810"/>
                <a:ext cx="7550649" cy="461047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6" name="Rounded Rectangle 68">
                <a:extLst>
                  <a:ext uri="{FF2B5EF4-FFF2-40B4-BE49-F238E27FC236}">
                    <a16:creationId xmlns:a16="http://schemas.microsoft.com/office/drawing/2014/main" id="{1804F7D0-30F8-91DE-4FA4-CB330A4EB1A5}"/>
                  </a:ext>
                </a:extLst>
              </p:cNvPr>
              <p:cNvSpPr/>
              <p:nvPr/>
            </p:nvSpPr>
            <p:spPr>
              <a:xfrm rot="21270508">
                <a:off x="4133363" y="3428355"/>
                <a:ext cx="1274514" cy="726473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FFFFF"/>
              </a:solidFill>
              <a:ln w="12701" cap="flat">
                <a:solidFill>
                  <a:srgbClr val="000000"/>
                </a:solidFill>
                <a:prstDash val="solid"/>
                <a:miter/>
              </a:ln>
              <a:effectLst>
                <a:outerShdw dist="50795" dir="3840148" algn="tl">
                  <a:srgbClr val="000000">
                    <a:alpha val="17000"/>
                  </a:srgbClr>
                </a:outerShdw>
              </a:effectLst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dirty="0">
                    <a:solidFill>
                      <a:srgbClr val="000000"/>
                    </a:solidFill>
                    <a:latin typeface="Calibri Light"/>
                    <a:cs typeface="Calibri Light"/>
                  </a:rPr>
                  <a:t>Reasons for choice. Justify your decisions </a:t>
                </a:r>
                <a:endParaRPr lang="en-US" dirty="0"/>
              </a:p>
            </p:txBody>
          </p:sp>
          <p:sp>
            <p:nvSpPr>
              <p:cNvPr id="7" name="TextBox 10">
                <a:extLst>
                  <a:ext uri="{FF2B5EF4-FFF2-40B4-BE49-F238E27FC236}">
                    <a16:creationId xmlns:a16="http://schemas.microsoft.com/office/drawing/2014/main" id="{CAB3BF45-29F9-8025-80FD-26FAB7103099}"/>
                  </a:ext>
                </a:extLst>
              </p:cNvPr>
              <p:cNvSpPr txBox="1"/>
              <p:nvPr/>
            </p:nvSpPr>
            <p:spPr>
              <a:xfrm rot="21240000">
                <a:off x="4363421" y="2414028"/>
                <a:ext cx="1560917" cy="646331"/>
              </a:xfrm>
              <a:prstGeom prst="rect">
                <a:avLst/>
              </a:prstGeom>
              <a:solidFill>
                <a:srgbClr val="FFFFFF"/>
              </a:solidFill>
              <a:ln w="952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t" anchorCtr="1" compatLnSpc="1">
                <a:spAutoFit/>
              </a:bodyPr>
              <a:lstStyle/>
              <a:p>
                <a:pPr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dirty="0">
                    <a:solidFill>
                      <a:srgbClr val="000000"/>
                    </a:solidFill>
                    <a:latin typeface="Calibri Light"/>
                    <a:cs typeface="Calibri Light"/>
                  </a:rPr>
                  <a:t>Research the task (3 different methods of research </a:t>
                </a:r>
                <a:endParaRPr lang="en-US" dirty="0"/>
              </a:p>
            </p:txBody>
          </p:sp>
          <p:sp>
            <p:nvSpPr>
              <p:cNvPr id="9" name="Rounded Rectangle 68">
                <a:extLst>
                  <a:ext uri="{FF2B5EF4-FFF2-40B4-BE49-F238E27FC236}">
                    <a16:creationId xmlns:a16="http://schemas.microsoft.com/office/drawing/2014/main" id="{854837A2-E7EC-0DD3-83AC-067F7E9AB668}"/>
                  </a:ext>
                </a:extLst>
              </p:cNvPr>
              <p:cNvSpPr/>
              <p:nvPr/>
            </p:nvSpPr>
            <p:spPr>
              <a:xfrm>
                <a:off x="6506628" y="1811177"/>
                <a:ext cx="1242985" cy="69502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FFFFF"/>
              </a:solidFill>
              <a:ln w="12701" cap="flat">
                <a:solidFill>
                  <a:srgbClr val="000000"/>
                </a:solidFill>
                <a:prstDash val="solid"/>
                <a:miter/>
              </a:ln>
              <a:effectLst>
                <a:outerShdw dist="50795" dir="3840148" algn="tl">
                  <a:srgbClr val="000000">
                    <a:alpha val="17000"/>
                  </a:srgbClr>
                </a:outerShdw>
              </a:effectLst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dirty="0">
                    <a:solidFill>
                      <a:srgbClr val="000000"/>
                    </a:solidFill>
                    <a:latin typeface="Calibri Light"/>
                    <a:cs typeface="Calibri Light"/>
                  </a:rPr>
                  <a:t>Plan of action. What will you research?</a:t>
                </a:r>
                <a:endParaRPr lang="en-GB" sz="1200" dirty="0">
                  <a:latin typeface="Calibri Light"/>
                  <a:cs typeface="Calibri Light"/>
                </a:endParaRPr>
              </a:p>
            </p:txBody>
          </p:sp>
          <p:sp>
            <p:nvSpPr>
              <p:cNvPr id="10" name="Oval 13">
                <a:extLst>
                  <a:ext uri="{FF2B5EF4-FFF2-40B4-BE49-F238E27FC236}">
                    <a16:creationId xmlns:a16="http://schemas.microsoft.com/office/drawing/2014/main" id="{2A4957CB-9A05-D9DB-AA15-F0EBA483EA00}"/>
                  </a:ext>
                </a:extLst>
              </p:cNvPr>
              <p:cNvSpPr/>
              <p:nvPr/>
            </p:nvSpPr>
            <p:spPr>
              <a:xfrm>
                <a:off x="5622513" y="3135991"/>
                <a:ext cx="1552016" cy="994282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00FF00"/>
              </a:solidFill>
              <a:ln w="19046" cap="flat">
                <a:solidFill>
                  <a:srgbClr val="000000"/>
                </a:solidFill>
                <a:prstDash val="solid"/>
                <a:miter/>
              </a:ln>
              <a:effectLst>
                <a:outerShdw dist="50795" dir="3840148" algn="tl">
                  <a:srgbClr val="000000">
                    <a:alpha val="17000"/>
                  </a:srgbClr>
                </a:outerShdw>
              </a:effectLst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400" b="1" dirty="0">
                    <a:solidFill>
                      <a:srgbClr val="000000"/>
                    </a:solidFill>
                    <a:latin typeface="Calibri Light"/>
                    <a:cs typeface="Calibri Light"/>
                  </a:rPr>
                  <a:t>Trial Dish 2</a:t>
                </a:r>
                <a:endParaRPr lang="en-US" dirty="0"/>
              </a:p>
            </p:txBody>
          </p:sp>
          <p:sp>
            <p:nvSpPr>
              <p:cNvPr id="11" name="Rounded Rectangle 68">
                <a:extLst>
                  <a:ext uri="{FF2B5EF4-FFF2-40B4-BE49-F238E27FC236}">
                    <a16:creationId xmlns:a16="http://schemas.microsoft.com/office/drawing/2014/main" id="{3A86F874-4975-B178-1C9A-D1322E82AE41}"/>
                  </a:ext>
                </a:extLst>
              </p:cNvPr>
              <p:cNvSpPr/>
              <p:nvPr/>
            </p:nvSpPr>
            <p:spPr>
              <a:xfrm rot="160371">
                <a:off x="2256604" y="1419381"/>
                <a:ext cx="1372181" cy="612268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FFFFF"/>
              </a:solidFill>
              <a:ln w="12701" cap="flat">
                <a:solidFill>
                  <a:srgbClr val="000000"/>
                </a:solidFill>
                <a:prstDash val="solid"/>
                <a:miter/>
              </a:ln>
              <a:effectLst>
                <a:outerShdw dist="50795" dir="3840148" algn="tl">
                  <a:srgbClr val="000000">
                    <a:alpha val="17000"/>
                  </a:srgbClr>
                </a:outerShdw>
              </a:effectLst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200" dirty="0">
                    <a:solidFill>
                      <a:srgbClr val="000000"/>
                    </a:solidFill>
                    <a:latin typeface="Calibri Light"/>
                    <a:cs typeface="Calibri Light"/>
                  </a:rPr>
                  <a:t>Create a cover sheet &amp; task analysis</a:t>
                </a:r>
                <a:endParaRPr lang="en-US" dirty="0"/>
              </a:p>
            </p:txBody>
          </p:sp>
          <p:sp>
            <p:nvSpPr>
              <p:cNvPr id="12" name="TextBox 15">
                <a:extLst>
                  <a:ext uri="{FF2B5EF4-FFF2-40B4-BE49-F238E27FC236}">
                    <a16:creationId xmlns:a16="http://schemas.microsoft.com/office/drawing/2014/main" id="{19D1A6D9-BAC8-FD45-13F0-7519C772D29C}"/>
                  </a:ext>
                </a:extLst>
              </p:cNvPr>
              <p:cNvSpPr txBox="1"/>
              <p:nvPr/>
            </p:nvSpPr>
            <p:spPr>
              <a:xfrm>
                <a:off x="-546663" y="1387685"/>
                <a:ext cx="1141606" cy="553998"/>
              </a:xfrm>
              <a:prstGeom prst="rect">
                <a:avLst/>
              </a:prstGeom>
              <a:solidFill>
                <a:srgbClr val="FFFFFF"/>
              </a:solidFill>
              <a:ln w="952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1440" tIns="45720" rIns="91440" bIns="45720" anchor="t" anchorCtr="1" compatLnSpc="1">
                <a:spAutoFit/>
              </a:bodyPr>
              <a:lstStyle/>
              <a:p>
                <a:pPr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b="1" dirty="0">
                    <a:latin typeface="Calibri Light"/>
                    <a:ea typeface="Calibri Light"/>
                    <a:cs typeface="Calibri Light"/>
                  </a:rPr>
                  <a:t>NEA 2 </a:t>
                </a:r>
              </a:p>
              <a:p>
                <a:pPr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GB" sz="1200" b="1" dirty="0">
                  <a:latin typeface="Calibri Light"/>
                  <a:ea typeface="Calibri Light"/>
                  <a:cs typeface="Calibri Light"/>
                </a:endParaRPr>
              </a:p>
            </p:txBody>
          </p:sp>
          <p:sp>
            <p:nvSpPr>
              <p:cNvPr id="14" name="Oval 17">
                <a:extLst>
                  <a:ext uri="{FF2B5EF4-FFF2-40B4-BE49-F238E27FC236}">
                    <a16:creationId xmlns:a16="http://schemas.microsoft.com/office/drawing/2014/main" id="{68CF9617-2DBE-FF63-52BF-EF6241002C9C}"/>
                  </a:ext>
                </a:extLst>
              </p:cNvPr>
              <p:cNvSpPr/>
              <p:nvPr/>
            </p:nvSpPr>
            <p:spPr>
              <a:xfrm>
                <a:off x="2455472" y="2220662"/>
                <a:ext cx="1554641" cy="1039639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00FF00"/>
              </a:solidFill>
              <a:ln w="19046" cap="flat">
                <a:solidFill>
                  <a:srgbClr val="000000"/>
                </a:solidFill>
                <a:prstDash val="solid"/>
                <a:miter/>
              </a:ln>
              <a:effectLst>
                <a:outerShdw dist="50795" dir="3840148" algn="tl">
                  <a:srgbClr val="000000">
                    <a:alpha val="17000"/>
                  </a:srgbClr>
                </a:outerShdw>
              </a:effectLst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algn="ctr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GB" sz="1400" b="1" dirty="0">
                    <a:solidFill>
                      <a:srgbClr val="000000"/>
                    </a:solidFill>
                    <a:latin typeface="Calibri Light"/>
                    <a:cs typeface="Calibri Light"/>
                  </a:rPr>
                  <a:t>Trial Dish 1</a:t>
                </a:r>
                <a:endParaRPr lang="en-US" dirty="0"/>
              </a:p>
            </p:txBody>
          </p:sp>
        </p:grpSp>
        <p:sp>
          <p:nvSpPr>
            <p:cNvPr id="15" name="Rounded Rectangle 68">
              <a:extLst>
                <a:ext uri="{FF2B5EF4-FFF2-40B4-BE49-F238E27FC236}">
                  <a16:creationId xmlns:a16="http://schemas.microsoft.com/office/drawing/2014/main" id="{E67EE47C-E9AF-BA6A-2167-0506D986F58B}"/>
                </a:ext>
              </a:extLst>
            </p:cNvPr>
            <p:cNvSpPr/>
            <p:nvPr/>
          </p:nvSpPr>
          <p:spPr>
            <a:xfrm>
              <a:off x="4442545" y="1387110"/>
              <a:ext cx="1321713" cy="680752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12701" cap="flat">
              <a:solidFill>
                <a:srgbClr val="000000"/>
              </a:solidFill>
              <a:prstDash val="solid"/>
              <a:miter/>
            </a:ln>
            <a:effectLst>
              <a:outerShdw dist="50795" dir="3840148" algn="tl">
                <a:srgbClr val="000000">
                  <a:alpha val="1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200" dirty="0">
                  <a:solidFill>
                    <a:srgbClr val="000000"/>
                  </a:solidFill>
                  <a:latin typeface="Calibri Light"/>
                  <a:cs typeface="Calibri Light"/>
                </a:rPr>
                <a:t>State/research ideas/methods </a:t>
              </a:r>
              <a:endParaRPr lang="en-US" dirty="0"/>
            </a:p>
          </p:txBody>
        </p:sp>
        <p:sp>
          <p:nvSpPr>
            <p:cNvPr id="16" name="Oval 6">
              <a:extLst>
                <a:ext uri="{FF2B5EF4-FFF2-40B4-BE49-F238E27FC236}">
                  <a16:creationId xmlns:a16="http://schemas.microsoft.com/office/drawing/2014/main" id="{6F8F8D0E-D89D-C87A-5621-4C7A72C0A1F1}"/>
                </a:ext>
              </a:extLst>
            </p:cNvPr>
            <p:cNvSpPr/>
            <p:nvPr/>
          </p:nvSpPr>
          <p:spPr>
            <a:xfrm>
              <a:off x="5151805" y="5198641"/>
              <a:ext cx="1494513" cy="1039505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FF00"/>
            </a:solidFill>
            <a:ln w="19046" cap="flat">
              <a:solidFill>
                <a:srgbClr val="000000"/>
              </a:solidFill>
              <a:prstDash val="solid"/>
              <a:miter/>
            </a:ln>
            <a:effectLst>
              <a:outerShdw dist="50795" dir="3840148" algn="tl">
                <a:srgbClr val="000000">
                  <a:alpha val="1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400" b="1" dirty="0">
                  <a:solidFill>
                    <a:srgbClr val="000000"/>
                  </a:solidFill>
                  <a:latin typeface="Calibri Light"/>
                  <a:cs typeface="Calibri Light"/>
                </a:rPr>
                <a:t>Trial Dish 3 </a:t>
              </a:r>
              <a:endParaRPr lang="en-US" dirty="0"/>
            </a:p>
          </p:txBody>
        </p:sp>
      </p:grpSp>
      <p:sp>
        <p:nvSpPr>
          <p:cNvPr id="17" name="Rectangle 18">
            <a:extLst>
              <a:ext uri="{FF2B5EF4-FFF2-40B4-BE49-F238E27FC236}">
                <a16:creationId xmlns:a16="http://schemas.microsoft.com/office/drawing/2014/main" id="{D2DEDB03-B17F-F301-87F4-E213FE358BE3}"/>
              </a:ext>
            </a:extLst>
          </p:cNvPr>
          <p:cNvSpPr/>
          <p:nvPr/>
        </p:nvSpPr>
        <p:spPr>
          <a:xfrm>
            <a:off x="8847785" y="287960"/>
            <a:ext cx="3233678" cy="1585049"/>
          </a:xfrm>
          <a:prstGeom prst="rect">
            <a:avLst/>
          </a:prstGeom>
          <a:solidFill>
            <a:srgbClr val="11F72C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sng" strike="noStrike" kern="1200" cap="none" spc="0" baseline="0" dirty="0">
                <a:solidFill>
                  <a:srgbClr val="000000"/>
                </a:solidFill>
                <a:uFillTx/>
                <a:latin typeface="Calibri Light"/>
                <a:cs typeface="Times New Roman"/>
              </a:rPr>
              <a:t>Vocabulary</a:t>
            </a:r>
            <a:r>
              <a:rPr lang="en-GB" sz="2400" b="1" i="0" u="sng" strike="noStrike" kern="1200" cap="none" spc="300" baseline="0" dirty="0">
                <a:solidFill>
                  <a:srgbClr val="000000"/>
                </a:solidFill>
                <a:uFillTx/>
                <a:latin typeface="Calibri Light"/>
                <a:cs typeface="Times New Roman"/>
              </a:rPr>
              <a:t>:</a:t>
            </a:r>
          </a:p>
          <a:p>
            <a:pPr marL="171450" indent="-171450">
              <a:buFont typeface="Arial,Sans-Serif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spc="3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Time Plan</a:t>
            </a:r>
            <a:endParaRPr lang="en-GB" sz="1100" kern="0" spc="300" dirty="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 marL="171450" indent="-171450">
              <a:buFont typeface="Arial,Sans-Serif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spc="300" dirty="0">
                <a:latin typeface="Calibri Light"/>
                <a:cs typeface="Calibri Light"/>
              </a:rPr>
              <a:t>Research &amp; analysis</a:t>
            </a:r>
          </a:p>
          <a:p>
            <a:pPr marL="171450" indent="-171450">
              <a:buFont typeface="Arial,Sans-Serif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spc="300" dirty="0">
                <a:latin typeface="Calibri Light"/>
                <a:cs typeface="Calibri Light"/>
              </a:rPr>
              <a:t>Trial Dish</a:t>
            </a:r>
          </a:p>
          <a:p>
            <a:pPr marL="171450" indent="-171450">
              <a:buFont typeface="Arial,Sans-Serif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spc="300" dirty="0">
                <a:latin typeface="Calibri Light"/>
                <a:cs typeface="Calibri Light"/>
              </a:rPr>
              <a:t>Mise </a:t>
            </a:r>
            <a:r>
              <a:rPr lang="en-GB" sz="1100" spc="300" dirty="0" err="1">
                <a:latin typeface="Calibri Light"/>
                <a:cs typeface="Calibri Light"/>
              </a:rPr>
              <a:t>en</a:t>
            </a:r>
            <a:r>
              <a:rPr lang="en-GB" sz="1100" spc="300" dirty="0">
                <a:latin typeface="Calibri Light"/>
                <a:cs typeface="Calibri Light"/>
              </a:rPr>
              <a:t> place</a:t>
            </a:r>
          </a:p>
          <a:p>
            <a:pPr marL="171450" indent="-171450">
              <a:buFont typeface="Arial,Sans-Serif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spc="300" dirty="0">
                <a:latin typeface="Calibri Light"/>
                <a:cs typeface="Calibri Light"/>
              </a:rPr>
              <a:t>Reasons for choice</a:t>
            </a:r>
          </a:p>
          <a:p>
            <a:pPr marL="171450" indent="-171450">
              <a:buFont typeface="Arial,Sans-Serif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dirty="0"/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F2715CE5-F675-0D9F-856D-CA5686E84363}"/>
              </a:ext>
            </a:extLst>
          </p:cNvPr>
          <p:cNvSpPr txBox="1"/>
          <p:nvPr/>
        </p:nvSpPr>
        <p:spPr>
          <a:xfrm>
            <a:off x="4057686" y="-65809"/>
            <a:ext cx="4129659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000" b="1" i="0" u="none" strike="noStrike" kern="1200" cap="none" spc="0" baseline="0">
                <a:solidFill>
                  <a:srgbClr val="000000"/>
                </a:solidFill>
                <a:uFillTx/>
                <a:latin typeface="Britannic Bold" pitchFamily="34"/>
              </a:rPr>
              <a:t>Learning Journey</a:t>
            </a:r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59D804EF-40B4-E4E3-C49C-DB7B6F97A5E9}"/>
              </a:ext>
            </a:extLst>
          </p:cNvPr>
          <p:cNvSpPr/>
          <p:nvPr/>
        </p:nvSpPr>
        <p:spPr>
          <a:xfrm>
            <a:off x="4563075" y="611120"/>
            <a:ext cx="3058338" cy="5297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sng" strike="noStrike" kern="1200" cap="none" spc="0" baseline="0">
                <a:solidFill>
                  <a:srgbClr val="000000"/>
                </a:solidFill>
                <a:uFillTx/>
                <a:latin typeface="Calibri Light"/>
              </a:rPr>
              <a:t>Food &amp; Nutrition</a:t>
            </a:r>
            <a:endParaRPr lang="en-RU" sz="3200" b="0" i="0" u="sng" strike="noStrike" kern="1200" cap="none" spc="0" baseline="0">
              <a:solidFill>
                <a:srgbClr val="000000"/>
              </a:solidFill>
              <a:uFillTx/>
              <a:latin typeface="Calibri Light"/>
            </a:endParaRPr>
          </a:p>
        </p:txBody>
      </p:sp>
      <p:sp>
        <p:nvSpPr>
          <p:cNvPr id="21" name="Rectangle 22">
            <a:extLst>
              <a:ext uri="{FF2B5EF4-FFF2-40B4-BE49-F238E27FC236}">
                <a16:creationId xmlns:a16="http://schemas.microsoft.com/office/drawing/2014/main" id="{ECFAADBD-0EC4-E679-3BEA-AA7B5D238A6B}"/>
              </a:ext>
            </a:extLst>
          </p:cNvPr>
          <p:cNvSpPr/>
          <p:nvPr/>
        </p:nvSpPr>
        <p:spPr>
          <a:xfrm>
            <a:off x="2941746" y="1014806"/>
            <a:ext cx="5912561" cy="5232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  <a:ea typeface="Calibri"/>
                <a:cs typeface="Times New Roman"/>
              </a:rPr>
              <a:t>Topic</a:t>
            </a:r>
            <a:r>
              <a:rPr lang="en-GB" sz="2800" b="1" dirty="0">
                <a:solidFill>
                  <a:srgbClr val="000000"/>
                </a:solidFill>
                <a:latin typeface="Calibri Light"/>
                <a:ea typeface="Calibri"/>
                <a:cs typeface="Times New Roman"/>
              </a:rPr>
              <a:t>: NEA 2</a:t>
            </a:r>
            <a:endParaRPr lang="en-US" sz="2800" b="1" i="0" u="none" strike="noStrike" kern="1200" cap="none" spc="0" baseline="0">
              <a:solidFill>
                <a:srgbClr val="A6A6A6"/>
              </a:solidFill>
              <a:uFillTx/>
              <a:latin typeface="Calibri Light"/>
              <a:ea typeface="Calibri" pitchFamily="34"/>
              <a:cs typeface="Times New Roman" pitchFamily="18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3AB4A709-A178-9946-F579-7E281A5296DB}"/>
              </a:ext>
            </a:extLst>
          </p:cNvPr>
          <p:cNvSpPr txBox="1"/>
          <p:nvPr/>
        </p:nvSpPr>
        <p:spPr>
          <a:xfrm>
            <a:off x="9054227" y="2901141"/>
            <a:ext cx="2277418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1" i="0" u="none" strike="noStrike" kern="1200" cap="none" spc="0" baseline="0" dirty="0">
                <a:solidFill>
                  <a:srgbClr val="4472C4"/>
                </a:solidFill>
                <a:uFillTx/>
                <a:latin typeface="Calibri Light"/>
                <a:ea typeface="Calibri"/>
                <a:cs typeface="Times New Roman"/>
              </a:rPr>
              <a:t>Year </a:t>
            </a:r>
            <a:r>
              <a:rPr lang="en-GB" b="1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11</a:t>
            </a:r>
            <a:r>
              <a:rPr lang="en-GB" b="1" kern="0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 </a:t>
            </a:r>
            <a:r>
              <a:rPr lang="en-GB" sz="1800" b="1" i="0" u="none" strike="noStrike" kern="1200" cap="none" spc="0" baseline="0" dirty="0">
                <a:solidFill>
                  <a:srgbClr val="4472C4"/>
                </a:solidFill>
                <a:uFillTx/>
                <a:latin typeface="Calibri Light"/>
                <a:ea typeface="Calibri"/>
                <a:cs typeface="Times New Roman"/>
              </a:rPr>
              <a:t> </a:t>
            </a:r>
            <a:r>
              <a:rPr lang="en-GB" b="1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Spring</a:t>
            </a:r>
            <a:r>
              <a:rPr lang="en-GB" b="1" kern="0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 Term 1 </a:t>
            </a:r>
            <a:endParaRPr lang="en-GB" sz="1800" b="1" i="0" u="none" strike="noStrike" kern="1200" cap="none" spc="0" baseline="0" dirty="0">
              <a:solidFill>
                <a:srgbClr val="4472C4"/>
              </a:solidFill>
              <a:uFillTx/>
              <a:latin typeface="Calibri Light"/>
              <a:ea typeface="Calibri"/>
              <a:cs typeface="Times New Roman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F2C7F280-BF37-45A1-E024-167559CB3571}"/>
              </a:ext>
            </a:extLst>
          </p:cNvPr>
          <p:cNvSpPr/>
          <p:nvPr/>
        </p:nvSpPr>
        <p:spPr>
          <a:xfrm>
            <a:off x="8456623" y="3500792"/>
            <a:ext cx="3730898" cy="230832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dirty="0">
                <a:latin typeface="Calibri Light"/>
                <a:ea typeface="Calibri Light"/>
                <a:cs typeface="Calibri Light"/>
              </a:rPr>
              <a:t>Students will continue with their NEA 2 work. Students will be expected to work through the section criteria and carry out research which will support them in selecting 3 suitable and challenging dishes. The expectation will be at the end of this half term they will have carried out all their research and chosen their 3 dishes for the food practical exam.</a:t>
            </a:r>
          </a:p>
        </p:txBody>
      </p:sp>
      <p:pic>
        <p:nvPicPr>
          <p:cNvPr id="24" name="Picture 25">
            <a:extLst>
              <a:ext uri="{FF2B5EF4-FFF2-40B4-BE49-F238E27FC236}">
                <a16:creationId xmlns:a16="http://schemas.microsoft.com/office/drawing/2014/main" id="{FC7A630A-4D01-283B-4D3E-3726DCB89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4" y="172264"/>
            <a:ext cx="1033985" cy="98300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8A87203-446C-27F2-25DA-2DF3F2CB3F06}"/>
              </a:ext>
            </a:extLst>
          </p:cNvPr>
          <p:cNvSpPr txBox="1"/>
          <p:nvPr/>
        </p:nvSpPr>
        <p:spPr>
          <a:xfrm>
            <a:off x="0" y="5066805"/>
            <a:ext cx="2949038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100" b="1" baseline="0" dirty="0">
                <a:highlight>
                  <a:srgbClr val="EDEBE9"/>
                </a:highlight>
                <a:latin typeface="Calibri Light"/>
              </a:rPr>
              <a:t> </a:t>
            </a:r>
            <a:r>
              <a:rPr lang="en-GB" sz="1100" b="1" dirty="0">
                <a:solidFill>
                  <a:srgbClr val="000000"/>
                </a:solidFill>
                <a:highlight>
                  <a:srgbClr val="EDEBE9"/>
                </a:highlight>
                <a:latin typeface="Calibri Light"/>
              </a:rPr>
              <a:t>Tudor Habits and Values: </a:t>
            </a:r>
            <a:r>
              <a:rPr lang="en-GB" sz="1100" b="1" dirty="0">
                <a:solidFill>
                  <a:srgbClr val="404040"/>
                </a:solidFill>
                <a:highlight>
                  <a:srgbClr val="EDEBE9"/>
                </a:highlight>
                <a:latin typeface="Calibri Light"/>
              </a:rPr>
              <a:t>Students will be expected to demonstrate the majority of the </a:t>
            </a:r>
            <a:r>
              <a:rPr lang="en-GB" sz="1100" b="1">
                <a:solidFill>
                  <a:srgbClr val="404040"/>
                </a:solidFill>
                <a:highlight>
                  <a:srgbClr val="EDEBE9"/>
                </a:highlight>
                <a:latin typeface="Calibri Light"/>
              </a:rPr>
              <a:t>Tudor Habits when carrying out their NEA 2.. </a:t>
            </a:r>
            <a:r>
              <a:rPr lang="en-GB" sz="1100" b="1" dirty="0">
                <a:solidFill>
                  <a:srgbClr val="404040"/>
                </a:solidFill>
                <a:highlight>
                  <a:srgbClr val="EDEBE9"/>
                </a:highlight>
                <a:latin typeface="Calibri Light"/>
              </a:rPr>
              <a:t>Open for feedback from their teacher, self regulation and critically thinking about their decisions and focusing on the process of their coursework rather than the finished article.</a:t>
            </a:r>
            <a:endParaRPr lang="en-GB" sz="1100" b="1" dirty="0">
              <a:solidFill>
                <a:srgbClr val="404040"/>
              </a:solidFill>
              <a:highlight>
                <a:srgbClr val="EDEBE9"/>
              </a:highlight>
              <a:latin typeface="Calibri Light"/>
              <a:cs typeface="Calibri Light"/>
            </a:endParaRPr>
          </a:p>
        </p:txBody>
      </p:sp>
      <p:sp>
        <p:nvSpPr>
          <p:cNvPr id="30" name="Rounded Rectangle 68">
            <a:extLst>
              <a:ext uri="{FF2B5EF4-FFF2-40B4-BE49-F238E27FC236}">
                <a16:creationId xmlns:a16="http://schemas.microsoft.com/office/drawing/2014/main" id="{C870ABAA-4542-B5A1-B01D-202E90A4AD67}"/>
              </a:ext>
            </a:extLst>
          </p:cNvPr>
          <p:cNvSpPr/>
          <p:nvPr/>
        </p:nvSpPr>
        <p:spPr>
          <a:xfrm>
            <a:off x="6360906" y="4663001"/>
            <a:ext cx="1557037" cy="80513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dirty="0">
                <a:solidFill>
                  <a:srgbClr val="000000"/>
                </a:solidFill>
                <a:latin typeface="Calibri Light"/>
                <a:cs typeface="Calibri Light"/>
              </a:rPr>
              <a:t>Create a shopping list/equipment list</a:t>
            </a:r>
            <a:endParaRPr lang="en-US" dirty="0"/>
          </a:p>
        </p:txBody>
      </p:sp>
      <p:sp>
        <p:nvSpPr>
          <p:cNvPr id="31" name="Rounded Rectangle 68">
            <a:extLst>
              <a:ext uri="{FF2B5EF4-FFF2-40B4-BE49-F238E27FC236}">
                <a16:creationId xmlns:a16="http://schemas.microsoft.com/office/drawing/2014/main" id="{1FE6B4E1-9A8D-02D8-794E-4CCFA5B24469}"/>
              </a:ext>
            </a:extLst>
          </p:cNvPr>
          <p:cNvSpPr/>
          <p:nvPr/>
        </p:nvSpPr>
        <p:spPr>
          <a:xfrm>
            <a:off x="4276460" y="5704522"/>
            <a:ext cx="1403113" cy="84044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dirty="0">
                <a:solidFill>
                  <a:srgbClr val="000000"/>
                </a:solidFill>
                <a:latin typeface="Calibri Light"/>
                <a:cs typeface="Calibri Light"/>
              </a:rPr>
              <a:t>Evaluate trial dishes/make appropriate changes </a:t>
            </a:r>
            <a:endParaRPr lang="en-US" dirty="0"/>
          </a:p>
        </p:txBody>
      </p:sp>
      <p:sp>
        <p:nvSpPr>
          <p:cNvPr id="27" name="Rounded Rectangle 68">
            <a:extLst>
              <a:ext uri="{FF2B5EF4-FFF2-40B4-BE49-F238E27FC236}">
                <a16:creationId xmlns:a16="http://schemas.microsoft.com/office/drawing/2014/main" id="{8C6BB126-41C0-4BEE-BB07-984C0927CBA4}"/>
              </a:ext>
            </a:extLst>
          </p:cNvPr>
          <p:cNvSpPr/>
          <p:nvPr/>
        </p:nvSpPr>
        <p:spPr>
          <a:xfrm>
            <a:off x="4271912" y="4717986"/>
            <a:ext cx="1289843" cy="6962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dirty="0">
                <a:solidFill>
                  <a:srgbClr val="000000"/>
                </a:solidFill>
                <a:latin typeface="Calibri Light"/>
                <a:cs typeface="Calibri Light"/>
              </a:rPr>
              <a:t>Create a colour coded time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185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c89865b-5e59-414f-9fcc-c21b058460e3">7FRWY77KWDNN-826363275-3281636</_dlc_DocId>
    <_dlc_DocIdUrl xmlns="2c89865b-5e59-414f-9fcc-c21b058460e3">
      <Url>https://tudorgrangeacademiestrust.sharepoint.com/sites/TGA-SOL-STAFF-SHARED/_layouts/15/DocIdRedir.aspx?ID=7FRWY77KWDNN-826363275-3281636</Url>
      <Description>7FRWY77KWDNN-826363275-3281636</Description>
    </_dlc_DocIdUrl>
    <IconOverlay xmlns="http://schemas.microsoft.com/sharepoint/v4" xsi:nil="true"/>
    <TaxCatchAll xmlns="2c89865b-5e59-414f-9fcc-c21b058460e3" xsi:nil="true"/>
    <lcf76f155ced4ddcb4097134ff3c332f xmlns="c30133e2-1539-4610-bd5a-315007332f2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9D652D86F994481216BCF694F4025" ma:contentTypeVersion="19" ma:contentTypeDescription="Create a new document." ma:contentTypeScope="" ma:versionID="efa6d504d16cba0acc33769a4260a999">
  <xsd:schema xmlns:xsd="http://www.w3.org/2001/XMLSchema" xmlns:xs="http://www.w3.org/2001/XMLSchema" xmlns:p="http://schemas.microsoft.com/office/2006/metadata/properties" xmlns:ns2="2c89865b-5e59-414f-9fcc-c21b058460e3" xmlns:ns3="c30133e2-1539-4610-bd5a-315007332f2c" xmlns:ns4="http://schemas.microsoft.com/sharepoint/v4" targetNamespace="http://schemas.microsoft.com/office/2006/metadata/properties" ma:root="true" ma:fieldsID="5faf94d6bc035774506d9446157692d1" ns2:_="" ns3:_="" ns4:_="">
    <xsd:import namespace="2c89865b-5e59-414f-9fcc-c21b058460e3"/>
    <xsd:import namespace="c30133e2-1539-4610-bd5a-315007332f2c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4:IconOverla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89865b-5e59-414f-9fcc-c21b058460e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e199936-3b82-4c34-8ff8-9f8f5bd3e1e5}" ma:internalName="TaxCatchAll" ma:showField="CatchAllData" ma:web="2c89865b-5e59-414f-9fcc-c21b058460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133e2-1539-4610-bd5a-315007332f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f55a224-095f-4da9-9687-d73f269d8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3AA06F9-E618-47D2-9957-5B18497310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DC7B6F-013E-4D71-B61E-E502E441CDEB}">
  <ds:schemaRefs>
    <ds:schemaRef ds:uri="http://schemas.microsoft.com/office/2006/metadata/properties"/>
    <ds:schemaRef ds:uri="http://schemas.microsoft.com/office/infopath/2007/PartnerControls"/>
    <ds:schemaRef ds:uri="098897a3-539c-4fad-85cb-e6f76c9fe8a7"/>
    <ds:schemaRef ds:uri="a58c7342-cf3e-40a1-8a2e-01e5f32da5b3"/>
    <ds:schemaRef ds:uri="2c89865b-5e59-414f-9fcc-c21b058460e3"/>
    <ds:schemaRef ds:uri="http://schemas.microsoft.com/sharepoint/v4"/>
    <ds:schemaRef ds:uri="c30133e2-1539-4610-bd5a-315007332f2c"/>
  </ds:schemaRefs>
</ds:datastoreItem>
</file>

<file path=customXml/itemProps3.xml><?xml version="1.0" encoding="utf-8"?>
<ds:datastoreItem xmlns:ds="http://schemas.openxmlformats.org/officeDocument/2006/customXml" ds:itemID="{0C47C09D-C3F2-482C-B9FE-5C0F48D6B2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89865b-5e59-414f-9fcc-c21b058460e3"/>
    <ds:schemaRef ds:uri="c30133e2-1539-4610-bd5a-315007332f2c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9B54F2C-9B45-4EB2-BA40-0D15A2267B9E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Facet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Barrett</dc:creator>
  <cp:lastModifiedBy>Ryan Barrett</cp:lastModifiedBy>
  <cp:revision>5</cp:revision>
  <dcterms:created xsi:type="dcterms:W3CDTF">2023-02-08T10:40:11Z</dcterms:created>
  <dcterms:modified xsi:type="dcterms:W3CDTF">2024-12-03T13:13:09Z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0x01010019A9D652D86F994481216BCF694F4025</vt:lpwstr>
  </property>
  <property fmtid="{D5CDD505-2E9C-101B-9397-08002B2CF9AE}" pid="3" name="_dlc_DocIdItemGuid">
    <vt:lpwstr>aa5da1f3-2e68-4b9f-9d6c-e23a489bebc0</vt:lpwstr>
  </property>
  <property fmtid="{D5CDD505-2E9C-101B-9397-08002B2CF9AE}" pid="4" name="MediaServiceImageTags">
    <vt:lpwstr/>
  </property>
</Properties>
</file>