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56D86C-07D7-70D2-E385-02BAF795E58D}" v="2" dt="2024-04-22T11:45:01.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tandard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p:cNvSpPr>
            <a:spLocks noGrp="1"/>
          </p:cNvSpPr>
          <p:nvPr>
            <p:ph type="title"/>
          </p:nvPr>
        </p:nvSpPr>
        <p:spPr/>
        <p:txBody>
          <a:bodyPr/>
          <a:lstStyle/>
          <a:p>
            <a:r>
              <a:rPr lang="en-US"/>
              <a:t>Click to edit Master title style</a:t>
            </a:r>
            <a:endParaRPr lang="en-GB"/>
          </a:p>
        </p:txBody>
      </p:sp>
      <p:sp>
        <p:nvSpPr>
          <p:cNvPr id="16" name="Text Placeholder 15"/>
          <p:cNvSpPr>
            <a:spLocks noGrp="1"/>
          </p:cNvSpPr>
          <p:nvPr>
            <p:ph type="body" sz="quarter" idx="13"/>
          </p:nvPr>
        </p:nvSpPr>
        <p:spPr>
          <a:xfrm>
            <a:off x="2038351" y="457200"/>
            <a:ext cx="5594349" cy="361950"/>
          </a:xfrm>
        </p:spPr>
        <p:txBody>
          <a:bodyPr/>
          <a:lstStyle>
            <a:lvl1pPr marL="0" indent="0">
              <a:buNone/>
              <a:defRPr sz="2100">
                <a:solidFill>
                  <a:schemeClr val="bg1"/>
                </a:solidFill>
                <a:latin typeface="Myriad Pro" pitchFamily="34" charset="0"/>
              </a:defRPr>
            </a:lvl1pPr>
          </a:lstStyle>
          <a:p>
            <a:pPr lvl="0"/>
            <a:r>
              <a:rPr lang="en-US"/>
              <a:t>Click to edit Master text</a:t>
            </a:r>
            <a:endParaRPr lang="en-GB"/>
          </a:p>
        </p:txBody>
      </p:sp>
      <p:sp>
        <p:nvSpPr>
          <p:cNvPr id="5" name="Slide Number Placeholder 5"/>
          <p:cNvSpPr>
            <a:spLocks noGrp="1"/>
          </p:cNvSpPr>
          <p:nvPr>
            <p:ph type="sldNum" sz="quarter" idx="14"/>
          </p:nvPr>
        </p:nvSpPr>
        <p:spPr/>
        <p:txBody>
          <a:bodyPr/>
          <a:lstStyle>
            <a:lvl1pPr>
              <a:defRPr/>
            </a:lvl1pPr>
          </a:lstStyle>
          <a:p>
            <a:pPr>
              <a:defRPr/>
            </a:pPr>
            <a:fld id="{CF5AE59A-FC4C-4694-92D9-0CE9F8174757}" type="slidenum">
              <a:rPr lang="en-US" altLang="en-US"/>
              <a:pPr>
                <a:defRPr/>
              </a:pPr>
              <a:t>‹#›</a:t>
            </a:fld>
            <a:endParaRPr lang="en-US" altLang="en-US"/>
          </a:p>
        </p:txBody>
      </p:sp>
    </p:spTree>
    <p:extLst>
      <p:ext uri="{BB962C8B-B14F-4D97-AF65-F5344CB8AC3E}">
        <p14:creationId xmlns:p14="http://schemas.microsoft.com/office/powerpoint/2010/main" val="350498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4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565824" y="1787079"/>
            <a:ext cx="9119469" cy="4851036"/>
            <a:chOff x="-546663" y="1387110"/>
            <a:chExt cx="9119469" cy="4851036"/>
          </a:xfrm>
        </p:grpSpPr>
        <p:grpSp>
          <p:nvGrpSpPr>
            <p:cNvPr id="3" name="Group 4">
              <a:extLst>
                <a:ext uri="{FF2B5EF4-FFF2-40B4-BE49-F238E27FC236}">
                  <a16:creationId xmlns:a16="http://schemas.microsoft.com/office/drawing/2014/main" id="{F82484F1-0A29-1D84-1886-EC0C7F84A5CE}"/>
                </a:ext>
              </a:extLst>
            </p:cNvPr>
            <p:cNvGrpSpPr/>
            <p:nvPr/>
          </p:nvGrpSpPr>
          <p:grpSpPr>
            <a:xfrm>
              <a:off x="-546663" y="1419381"/>
              <a:ext cx="9119469" cy="4694904"/>
              <a:chOff x="-546663" y="1419381"/>
              <a:chExt cx="9119469" cy="4694904"/>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022157" y="1503810"/>
                <a:ext cx="7550649" cy="4610475"/>
              </a:xfrm>
              <a:prstGeom prst="rect">
                <a:avLst/>
              </a:prstGeom>
              <a:noFill/>
              <a:ln cap="flat">
                <a:noFill/>
              </a:ln>
            </p:spPr>
          </p:pic>
          <p:sp>
            <p:nvSpPr>
              <p:cNvPr id="6" name="Rounded Rectangle 68">
                <a:extLst>
                  <a:ext uri="{FF2B5EF4-FFF2-40B4-BE49-F238E27FC236}">
                    <a16:creationId xmlns:a16="http://schemas.microsoft.com/office/drawing/2014/main" id="{1804F7D0-30F8-91DE-4FA4-CB330A4EB1A5}"/>
                  </a:ext>
                </a:extLst>
              </p:cNvPr>
              <p:cNvSpPr/>
              <p:nvPr/>
            </p:nvSpPr>
            <p:spPr>
              <a:xfrm rot="21270508">
                <a:off x="4133363" y="3428355"/>
                <a:ext cx="1274514" cy="72647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Reasons for choice. Justify your decisions </a:t>
                </a:r>
                <a:endParaRPr lang="en-US" dirty="0"/>
              </a:p>
            </p:txBody>
          </p:sp>
          <p:sp>
            <p:nvSpPr>
              <p:cNvPr id="7" name="TextBox 10">
                <a:extLst>
                  <a:ext uri="{FF2B5EF4-FFF2-40B4-BE49-F238E27FC236}">
                    <a16:creationId xmlns:a16="http://schemas.microsoft.com/office/drawing/2014/main" id="{CAB3BF45-29F9-8025-80FD-26FAB7103099}"/>
                  </a:ext>
                </a:extLst>
              </p:cNvPr>
              <p:cNvSpPr txBox="1"/>
              <p:nvPr/>
            </p:nvSpPr>
            <p:spPr>
              <a:xfrm rot="21240000">
                <a:off x="1861178" y="3587920"/>
                <a:ext cx="1560917" cy="646331"/>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Research the task (3 different methods of research </a:t>
                </a:r>
                <a:endParaRPr lang="en-US" dirty="0"/>
              </a:p>
            </p:txBody>
          </p:sp>
          <p:sp>
            <p:nvSpPr>
              <p:cNvPr id="9" name="Rounded Rectangle 68">
                <a:extLst>
                  <a:ext uri="{FF2B5EF4-FFF2-40B4-BE49-F238E27FC236}">
                    <a16:creationId xmlns:a16="http://schemas.microsoft.com/office/drawing/2014/main" id="{854837A2-E7EC-0DD3-83AC-067F7E9AB668}"/>
                  </a:ext>
                </a:extLst>
              </p:cNvPr>
              <p:cNvSpPr/>
              <p:nvPr/>
            </p:nvSpPr>
            <p:spPr>
              <a:xfrm>
                <a:off x="4447169" y="2336339"/>
                <a:ext cx="1242985" cy="6950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Plan of action. What will you research?</a:t>
                </a:r>
                <a:endParaRPr lang="en-GB" sz="1200" dirty="0">
                  <a:latin typeface="Calibri Light"/>
                  <a:cs typeface="Calibri Light"/>
                </a:endParaRPr>
              </a:p>
            </p:txBody>
          </p:sp>
          <p:sp>
            <p:nvSpPr>
              <p:cNvPr id="10" name="Oval 13">
                <a:extLst>
                  <a:ext uri="{FF2B5EF4-FFF2-40B4-BE49-F238E27FC236}">
                    <a16:creationId xmlns:a16="http://schemas.microsoft.com/office/drawing/2014/main" id="{2A4957CB-9A05-D9DB-AA15-F0EBA483EA00}"/>
                  </a:ext>
                </a:extLst>
              </p:cNvPr>
              <p:cNvSpPr/>
              <p:nvPr/>
            </p:nvSpPr>
            <p:spPr>
              <a:xfrm>
                <a:off x="5622513" y="3135991"/>
                <a:ext cx="1552016" cy="99428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Trial Dish 2</a:t>
                </a:r>
                <a:endParaRPr lang="en-US" dirty="0"/>
              </a:p>
            </p:txBody>
          </p:sp>
          <p:sp>
            <p:nvSpPr>
              <p:cNvPr id="11" name="Rounded Rectangle 68">
                <a:extLst>
                  <a:ext uri="{FF2B5EF4-FFF2-40B4-BE49-F238E27FC236}">
                    <a16:creationId xmlns:a16="http://schemas.microsoft.com/office/drawing/2014/main" id="{3A86F874-4975-B178-1C9A-D1322E82AE41}"/>
                  </a:ext>
                </a:extLst>
              </p:cNvPr>
              <p:cNvSpPr/>
              <p:nvPr/>
            </p:nvSpPr>
            <p:spPr>
              <a:xfrm rot="160371">
                <a:off x="2256604" y="1419381"/>
                <a:ext cx="1372181" cy="61226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NEA 1  Complete section C – Evaluation </a:t>
                </a:r>
              </a:p>
            </p:txBody>
          </p:sp>
          <p:sp>
            <p:nvSpPr>
              <p:cNvPr id="12" name="TextBox 15">
                <a:extLst>
                  <a:ext uri="{FF2B5EF4-FFF2-40B4-BE49-F238E27FC236}">
                    <a16:creationId xmlns:a16="http://schemas.microsoft.com/office/drawing/2014/main" id="{19D1A6D9-BAC8-FD45-13F0-7519C772D29C}"/>
                  </a:ext>
                </a:extLst>
              </p:cNvPr>
              <p:cNvSpPr txBox="1"/>
              <p:nvPr/>
            </p:nvSpPr>
            <p:spPr>
              <a:xfrm>
                <a:off x="-546663" y="1428874"/>
                <a:ext cx="1223984" cy="646331"/>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dirty="0">
                    <a:latin typeface="Calibri Light"/>
                    <a:ea typeface="Calibri Light"/>
                    <a:cs typeface="Calibri Light"/>
                  </a:rPr>
                  <a:t>NEA 1 &amp; NEA 2 INTRODUCTION</a:t>
                </a:r>
              </a:p>
              <a:p>
                <a:pPr algn="ctr">
                  <a:defRPr sz="1800" b="0" i="0" u="none" strike="noStrike" kern="0" cap="none" spc="0" baseline="0">
                    <a:solidFill>
                      <a:srgbClr val="000000"/>
                    </a:solidFill>
                    <a:uFillTx/>
                  </a:defRPr>
                </a:pPr>
                <a:endParaRPr lang="en-GB" sz="1200" b="1" dirty="0">
                  <a:latin typeface="Calibri Light"/>
                  <a:ea typeface="Calibri Light"/>
                  <a:cs typeface="Calibri Light"/>
                </a:endParaRPr>
              </a:p>
            </p:txBody>
          </p:sp>
          <p:sp>
            <p:nvSpPr>
              <p:cNvPr id="13" name="Rounded Rectangle 68">
                <a:extLst>
                  <a:ext uri="{FF2B5EF4-FFF2-40B4-BE49-F238E27FC236}">
                    <a16:creationId xmlns:a16="http://schemas.microsoft.com/office/drawing/2014/main" id="{1E4F876F-C7C1-8C47-9877-C178BBCD18A2}"/>
                  </a:ext>
                </a:extLst>
              </p:cNvPr>
              <p:cNvSpPr/>
              <p:nvPr/>
            </p:nvSpPr>
            <p:spPr>
              <a:xfrm>
                <a:off x="6393520" y="2127308"/>
                <a:ext cx="1341378" cy="64084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State research ideas/methods</a:t>
                </a:r>
                <a:endParaRPr lang="en-US" dirty="0"/>
              </a:p>
            </p:txBody>
          </p:sp>
          <p:sp>
            <p:nvSpPr>
              <p:cNvPr id="14" name="Oval 17">
                <a:extLst>
                  <a:ext uri="{FF2B5EF4-FFF2-40B4-BE49-F238E27FC236}">
                    <a16:creationId xmlns:a16="http://schemas.microsoft.com/office/drawing/2014/main" id="{68CF9617-2DBE-FF63-52BF-EF6241002C9C}"/>
                  </a:ext>
                </a:extLst>
              </p:cNvPr>
              <p:cNvSpPr/>
              <p:nvPr/>
            </p:nvSpPr>
            <p:spPr>
              <a:xfrm>
                <a:off x="2455472" y="2220662"/>
                <a:ext cx="1554641" cy="103963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Trial Dish 1</a:t>
                </a:r>
                <a:endParaRPr lang="en-US" dirty="0"/>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4442545" y="1387110"/>
              <a:ext cx="1321713" cy="68075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NEA 2 Create a cover sheet &amp; task analysis</a:t>
              </a:r>
              <a:endParaRPr lang="en-US" dirty="0"/>
            </a:p>
          </p:txBody>
        </p:sp>
        <p:sp>
          <p:nvSpPr>
            <p:cNvPr id="16" name="Oval 6">
              <a:extLst>
                <a:ext uri="{FF2B5EF4-FFF2-40B4-BE49-F238E27FC236}">
                  <a16:creationId xmlns:a16="http://schemas.microsoft.com/office/drawing/2014/main" id="{6F8F8D0E-D89D-C87A-5621-4C7A72C0A1F1}"/>
                </a:ext>
              </a:extLst>
            </p:cNvPr>
            <p:cNvSpPr/>
            <p:nvPr/>
          </p:nvSpPr>
          <p:spPr>
            <a:xfrm>
              <a:off x="5151805" y="5198641"/>
              <a:ext cx="1494513" cy="103950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Trial Dish 3 </a:t>
              </a:r>
              <a:endParaRPr lang="en-US" dirty="0"/>
            </a:p>
          </p:txBody>
        </p:sp>
      </p:grpSp>
      <p:sp>
        <p:nvSpPr>
          <p:cNvPr id="17" name="Rectangle 18">
            <a:extLst>
              <a:ext uri="{FF2B5EF4-FFF2-40B4-BE49-F238E27FC236}">
                <a16:creationId xmlns:a16="http://schemas.microsoft.com/office/drawing/2014/main" id="{D2DEDB03-B17F-F301-87F4-E213FE358BE3}"/>
              </a:ext>
            </a:extLst>
          </p:cNvPr>
          <p:cNvSpPr/>
          <p:nvPr/>
        </p:nvSpPr>
        <p:spPr>
          <a:xfrm>
            <a:off x="8847785" y="287960"/>
            <a:ext cx="3233678" cy="1308050"/>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dirty="0">
                <a:solidFill>
                  <a:srgbClr val="000000"/>
                </a:solidFill>
                <a:uFillTx/>
                <a:latin typeface="Calibri Light"/>
                <a:cs typeface="Times New Roman"/>
              </a:rPr>
              <a:t>Vocabulary</a:t>
            </a:r>
            <a:r>
              <a:rPr lang="en-GB" sz="2400" b="1" i="0" u="sng" strike="noStrike" kern="1200" cap="none" spc="300" baseline="0" dirty="0">
                <a:solidFill>
                  <a:srgbClr val="000000"/>
                </a:solidFill>
                <a:uFillTx/>
                <a:latin typeface="Calibri Light"/>
                <a:cs typeface="Times New Roman"/>
              </a:rPr>
              <a:t>:</a:t>
            </a:r>
          </a:p>
          <a:p>
            <a:pPr marL="171450" indent="-171450">
              <a:buFont typeface="Arial,Sans-Serif"/>
              <a:buChar char="•"/>
              <a:defRPr sz="1800" b="0" i="0" u="none" strike="noStrike" kern="0" cap="none" spc="0" baseline="0">
                <a:solidFill>
                  <a:srgbClr val="000000"/>
                </a:solidFill>
                <a:uFillTx/>
              </a:defRPr>
            </a:pPr>
            <a:r>
              <a:rPr lang="en-GB" sz="1100" spc="300" dirty="0">
                <a:solidFill>
                  <a:srgbClr val="000000"/>
                </a:solidFill>
                <a:latin typeface="Calibri Light"/>
                <a:ea typeface="Calibri Light"/>
                <a:cs typeface="Calibri Light"/>
              </a:rPr>
              <a:t>Time plan</a:t>
            </a:r>
          </a:p>
          <a:p>
            <a:pPr marL="171450" indent="-171450">
              <a:buFont typeface="Arial,Sans-Serif"/>
              <a:buChar char="•"/>
              <a:defRPr sz="1800" b="0" i="0" u="none" strike="noStrike" kern="0" cap="none" spc="0" baseline="0">
                <a:solidFill>
                  <a:srgbClr val="000000"/>
                </a:solidFill>
                <a:uFillTx/>
              </a:defRPr>
            </a:pPr>
            <a:r>
              <a:rPr lang="en-GB" sz="1100" kern="0" spc="300">
                <a:solidFill>
                  <a:srgbClr val="000000"/>
                </a:solidFill>
                <a:latin typeface="Calibri Light"/>
                <a:ea typeface="Calibri Light"/>
                <a:cs typeface="Calibri Light"/>
              </a:rPr>
              <a:t>Research &amp; Analysis</a:t>
            </a:r>
          </a:p>
          <a:p>
            <a:pPr marL="171450" indent="-171450">
              <a:buFont typeface="Arial,Sans-Serif"/>
              <a:buChar char="•"/>
              <a:defRPr sz="1800" b="0" i="0" u="none" strike="noStrike" kern="0" cap="none" spc="0" baseline="0">
                <a:solidFill>
                  <a:srgbClr val="000000"/>
                </a:solidFill>
                <a:uFillTx/>
              </a:defRPr>
            </a:pPr>
            <a:r>
              <a:rPr lang="en-GB" sz="1100" kern="0" spc="300">
                <a:solidFill>
                  <a:srgbClr val="000000"/>
                </a:solidFill>
                <a:latin typeface="Calibri Light"/>
                <a:ea typeface="Calibri Light"/>
                <a:cs typeface="Calibri Light"/>
              </a:rPr>
              <a:t>Trial Dish</a:t>
            </a:r>
            <a:endParaRPr lang="en-GB" sz="1100" kern="0" spc="300" dirty="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1100" kern="0" spc="300" dirty="0">
                <a:solidFill>
                  <a:srgbClr val="000000"/>
                </a:solidFill>
                <a:latin typeface="Calibri Light"/>
                <a:ea typeface="Calibri Light"/>
                <a:cs typeface="Calibri Light"/>
              </a:rPr>
              <a:t>Mise </a:t>
            </a:r>
            <a:r>
              <a:rPr lang="en-GB" sz="1100" kern="0" spc="300" err="1">
                <a:solidFill>
                  <a:srgbClr val="000000"/>
                </a:solidFill>
                <a:latin typeface="Calibri Light"/>
                <a:ea typeface="Calibri Light"/>
                <a:cs typeface="Calibri Light"/>
              </a:rPr>
              <a:t>en</a:t>
            </a:r>
            <a:r>
              <a:rPr lang="en-GB" sz="1100" kern="0" spc="300">
                <a:solidFill>
                  <a:srgbClr val="000000"/>
                </a:solidFill>
                <a:latin typeface="Calibri Light"/>
                <a:ea typeface="Calibri Light"/>
                <a:cs typeface="Calibri Light"/>
              </a:rPr>
              <a:t> Place</a:t>
            </a:r>
          </a:p>
          <a:p>
            <a:pPr marL="171450" indent="-171450">
              <a:buFont typeface="Arial,Sans-Serif"/>
              <a:buChar char="•"/>
              <a:defRPr sz="1800" b="0" i="0" u="none" strike="noStrike" kern="0" cap="none" spc="0" baseline="0">
                <a:solidFill>
                  <a:srgbClr val="000000"/>
                </a:solidFill>
                <a:uFillTx/>
              </a:defRPr>
            </a:pPr>
            <a:r>
              <a:rPr lang="en-GB" sz="1100" kern="0" spc="300" dirty="0">
                <a:solidFill>
                  <a:srgbClr val="000000"/>
                </a:solidFill>
                <a:latin typeface="Calibri Light"/>
                <a:ea typeface="Calibri Light"/>
                <a:cs typeface="Calibri Light"/>
              </a:rPr>
              <a:t>Reasons for Choice </a:t>
            </a:r>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611120"/>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sp>
        <p:nvSpPr>
          <p:cNvPr id="21" name="Rectangle 22">
            <a:extLst>
              <a:ext uri="{FF2B5EF4-FFF2-40B4-BE49-F238E27FC236}">
                <a16:creationId xmlns:a16="http://schemas.microsoft.com/office/drawing/2014/main" id="{ECFAADBD-0EC4-E679-3BEA-AA7B5D238A6B}"/>
              </a:ext>
            </a:extLst>
          </p:cNvPr>
          <p:cNvSpPr/>
          <p:nvPr/>
        </p:nvSpPr>
        <p:spPr>
          <a:xfrm>
            <a:off x="1283882" y="1014806"/>
            <a:ext cx="7570425" cy="461665"/>
          </a:xfrm>
          <a:prstGeom prst="rect">
            <a:avLst/>
          </a:prstGeom>
          <a:noFill/>
          <a:ln cap="flat">
            <a:noFill/>
            <a:prstDash val="solid"/>
          </a:ln>
        </p:spPr>
        <p:txBody>
          <a:bodyPr vert="horz" wrap="square" lIns="91440" tIns="45720" rIns="91440" bIns="45720" anchor="t" anchorCtr="0" compatLnSpc="1">
            <a:spAutoFit/>
          </a:bodyPr>
          <a:lstStyle/>
          <a:p>
            <a:pPr>
              <a:spcAft>
                <a:spcPts val="800"/>
              </a:spcAft>
              <a:defRPr sz="1800" b="0" i="0" u="none" strike="noStrike" kern="0" cap="none" spc="0" baseline="0">
                <a:solidFill>
                  <a:srgbClr val="000000"/>
                </a:solidFill>
                <a:uFillTx/>
              </a:defRPr>
            </a:pPr>
            <a:r>
              <a:rPr lang="en-GB" sz="2400" b="1" i="0" u="none" strike="noStrike" kern="1200" cap="none" spc="0" baseline="0" dirty="0">
                <a:solidFill>
                  <a:srgbClr val="000000"/>
                </a:solidFill>
                <a:uFillTx/>
                <a:latin typeface="Calibri Light"/>
                <a:ea typeface="Calibri"/>
                <a:cs typeface="Times New Roman"/>
              </a:rPr>
              <a:t>Topic</a:t>
            </a:r>
            <a:r>
              <a:rPr lang="en-GB" sz="2400" b="1" dirty="0">
                <a:solidFill>
                  <a:srgbClr val="000000"/>
                </a:solidFill>
                <a:latin typeface="Calibri Light"/>
                <a:ea typeface="Calibri"/>
                <a:cs typeface="Times New Roman"/>
              </a:rPr>
              <a:t>: </a:t>
            </a:r>
            <a:r>
              <a:rPr lang="en-GB" sz="2000" b="1" dirty="0">
                <a:solidFill>
                  <a:srgbClr val="000000"/>
                </a:solidFill>
                <a:latin typeface="Calibri Light"/>
                <a:ea typeface="Calibri"/>
                <a:cs typeface="Times New Roman"/>
              </a:rPr>
              <a:t>NEA 1 – INVESTIGATION ASSESSMENT &amp; NEA 2 INTRODUCTION</a:t>
            </a:r>
            <a:endParaRPr lang="en-US" sz="2000" b="1" i="0" u="none" strike="noStrike" kern="1200" cap="none" spc="0" baseline="0">
              <a:solidFill>
                <a:srgbClr val="A6A6A6"/>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054227" y="2901141"/>
            <a:ext cx="2803203" cy="369332"/>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dirty="0">
                <a:solidFill>
                  <a:srgbClr val="4472C4"/>
                </a:solidFill>
                <a:uFillTx/>
                <a:latin typeface="Calibri Light"/>
                <a:ea typeface="Calibri"/>
                <a:cs typeface="Times New Roman"/>
              </a:rPr>
              <a:t>Year </a:t>
            </a:r>
            <a:r>
              <a:rPr lang="en-GB" b="1" dirty="0">
                <a:solidFill>
                  <a:srgbClr val="4472C4"/>
                </a:solidFill>
                <a:latin typeface="Calibri Light"/>
                <a:ea typeface="Calibri"/>
                <a:cs typeface="Times New Roman"/>
              </a:rPr>
              <a:t>11</a:t>
            </a:r>
            <a:r>
              <a:rPr lang="en-GB" b="1" kern="0" dirty="0">
                <a:solidFill>
                  <a:srgbClr val="4472C4"/>
                </a:solidFill>
                <a:latin typeface="Calibri Light"/>
                <a:ea typeface="Calibri"/>
                <a:cs typeface="Times New Roman"/>
              </a:rPr>
              <a:t> </a:t>
            </a:r>
            <a:r>
              <a:rPr lang="en-GB" sz="1800" b="1" i="0" u="none" strike="noStrike" kern="1200" cap="none" spc="0" baseline="0" dirty="0">
                <a:solidFill>
                  <a:srgbClr val="4472C4"/>
                </a:solidFill>
                <a:uFillTx/>
                <a:latin typeface="Calibri Light"/>
                <a:ea typeface="Calibri"/>
                <a:cs typeface="Times New Roman"/>
              </a:rPr>
              <a:t> </a:t>
            </a:r>
            <a:r>
              <a:rPr lang="en-GB" b="1" dirty="0">
                <a:solidFill>
                  <a:srgbClr val="4472C4"/>
                </a:solidFill>
                <a:latin typeface="Calibri Light"/>
                <a:ea typeface="Calibri"/>
                <a:cs typeface="Times New Roman"/>
              </a:rPr>
              <a:t>Autumn</a:t>
            </a:r>
            <a:r>
              <a:rPr lang="en-GB" b="1" kern="0" dirty="0">
                <a:solidFill>
                  <a:srgbClr val="4472C4"/>
                </a:solidFill>
                <a:latin typeface="Calibri Light"/>
                <a:ea typeface="Calibri"/>
                <a:cs typeface="Times New Roman"/>
              </a:rPr>
              <a:t> Half Term 2</a:t>
            </a:r>
            <a:endParaRPr lang="en-GB" sz="1800" b="1" i="0" u="none" strike="noStrike" kern="1200" cap="none" spc="0" baseline="0" dirty="0">
              <a:solidFill>
                <a:srgbClr val="4472C4"/>
              </a:solidFill>
              <a:uFillTx/>
              <a:latin typeface="Calibri Light"/>
              <a:ea typeface="Calibri"/>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56623" y="3500792"/>
            <a:ext cx="3730898" cy="2062103"/>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600" b="1" dirty="0">
                <a:latin typeface="Calibri Light"/>
                <a:ea typeface="Calibri Light"/>
                <a:cs typeface="Calibri Light"/>
              </a:rPr>
              <a:t>Students will finalise their NEA 1 work. An overall evaluation of the 3 experiments and review of their hypothesis. NEA 2 and the task title will be introduced. Students will be expected to work through the Section A criteria and carry out research which will support them in selecting 3 suitable and challenging dishes.</a:t>
            </a: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38A87203-446C-27F2-25DA-2DF3F2CB3F06}"/>
              </a:ext>
            </a:extLst>
          </p:cNvPr>
          <p:cNvSpPr txBox="1"/>
          <p:nvPr/>
        </p:nvSpPr>
        <p:spPr>
          <a:xfrm>
            <a:off x="0" y="5066805"/>
            <a:ext cx="2949038"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b="1" baseline="0" dirty="0">
                <a:highlight>
                  <a:srgbClr val="EDEBE9"/>
                </a:highlight>
                <a:latin typeface="Calibri Light"/>
              </a:rPr>
              <a:t> </a:t>
            </a:r>
            <a:r>
              <a:rPr lang="en-GB" sz="1100" b="1" dirty="0">
                <a:solidFill>
                  <a:srgbClr val="000000"/>
                </a:solidFill>
                <a:highlight>
                  <a:srgbClr val="EDEBE9"/>
                </a:highlight>
                <a:latin typeface="Calibri Light"/>
              </a:rPr>
              <a:t>Tudor Habits and Values: </a:t>
            </a:r>
            <a:r>
              <a:rPr lang="en-GB" sz="1100" b="1" dirty="0">
                <a:solidFill>
                  <a:srgbClr val="404040"/>
                </a:solidFill>
                <a:highlight>
                  <a:srgbClr val="EDEBE9"/>
                </a:highlight>
                <a:latin typeface="Calibri Light"/>
              </a:rPr>
              <a:t>Students will be expected to demonstrate the majority of the Tudor Habits when carrying out their NEA. Open for feedback from their teacher, self regulation and critically thinking about their decisions and focusing on the process of their coursework rather than the finished article.</a:t>
            </a:r>
            <a:endParaRPr lang="en-GB" sz="1100" b="1" dirty="0">
              <a:solidFill>
                <a:srgbClr val="404040"/>
              </a:solidFill>
              <a:highlight>
                <a:srgbClr val="EDEBE9"/>
              </a:highlight>
              <a:latin typeface="Calibri Light"/>
              <a:cs typeface="Calibri Light"/>
            </a:endParaRPr>
          </a:p>
        </p:txBody>
      </p:sp>
      <p:sp>
        <p:nvSpPr>
          <p:cNvPr id="30" name="Rounded Rectangle 68">
            <a:extLst>
              <a:ext uri="{FF2B5EF4-FFF2-40B4-BE49-F238E27FC236}">
                <a16:creationId xmlns:a16="http://schemas.microsoft.com/office/drawing/2014/main" id="{C870ABAA-4542-B5A1-B01D-202E90A4AD67}"/>
              </a:ext>
            </a:extLst>
          </p:cNvPr>
          <p:cNvSpPr/>
          <p:nvPr/>
        </p:nvSpPr>
        <p:spPr>
          <a:xfrm>
            <a:off x="6360906" y="4663001"/>
            <a:ext cx="1557037" cy="80513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Create a shopping list/equipment list</a:t>
            </a:r>
            <a:endParaRPr lang="en-US" dirty="0"/>
          </a:p>
        </p:txBody>
      </p:sp>
      <p:sp>
        <p:nvSpPr>
          <p:cNvPr id="31" name="Rounded Rectangle 68">
            <a:extLst>
              <a:ext uri="{FF2B5EF4-FFF2-40B4-BE49-F238E27FC236}">
                <a16:creationId xmlns:a16="http://schemas.microsoft.com/office/drawing/2014/main" id="{1FE6B4E1-9A8D-02D8-794E-4CCFA5B24469}"/>
              </a:ext>
            </a:extLst>
          </p:cNvPr>
          <p:cNvSpPr/>
          <p:nvPr/>
        </p:nvSpPr>
        <p:spPr>
          <a:xfrm>
            <a:off x="4276460" y="5704522"/>
            <a:ext cx="1403113" cy="84044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Evaluate trial dish 2 /make appropriate changes </a:t>
            </a:r>
            <a:endParaRPr lang="en-US" dirty="0"/>
          </a:p>
        </p:txBody>
      </p:sp>
      <p:sp>
        <p:nvSpPr>
          <p:cNvPr id="27" name="Rounded Rectangle 68">
            <a:extLst>
              <a:ext uri="{FF2B5EF4-FFF2-40B4-BE49-F238E27FC236}">
                <a16:creationId xmlns:a16="http://schemas.microsoft.com/office/drawing/2014/main" id="{8C6BB126-41C0-4BEE-BB07-984C0927CBA4}"/>
              </a:ext>
            </a:extLst>
          </p:cNvPr>
          <p:cNvSpPr/>
          <p:nvPr/>
        </p:nvSpPr>
        <p:spPr>
          <a:xfrm>
            <a:off x="4271912" y="4717986"/>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Create a colour coded time plan</a:t>
            </a:r>
            <a:endParaRPr lang="en-US" dirty="0"/>
          </a:p>
        </p:txBody>
      </p:sp>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7FRWY77KWDNN-826363275-3281632</_dlc_DocId>
    <_dlc_DocIdUrl xmlns="2c89865b-5e59-414f-9fcc-c21b058460e3">
      <Url>https://tudorgrangeacademiestrust.sharepoint.com/sites/TGA-SOL-STAFF-SHARED/_layouts/15/DocIdRedir.aspx?ID=7FRWY77KWDNN-826363275-3281632</Url>
      <Description>7FRWY77KWDNN-826363275-3281632</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3DA952-1062-4EED-A9E4-CE06FA05AD6F}">
  <ds:schemaRefs>
    <ds:schemaRef ds:uri="http://schemas.microsoft.com/sharepoint/events"/>
  </ds:schemaRefs>
</ds:datastoreItem>
</file>

<file path=customXml/itemProps2.xml><?xml version="1.0" encoding="utf-8"?>
<ds:datastoreItem xmlns:ds="http://schemas.openxmlformats.org/officeDocument/2006/customXml" ds:itemID="{24473F70-82AA-4B27-B5C0-670A347A16F6}">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99FCE246-140D-44E7-8BD9-3D51A85550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D485A15-FDDA-4702-AD4A-596F5F8A50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2024-04-22T11:44:25Z</dcterms:created>
  <dcterms:modified xsi:type="dcterms:W3CDTF">2024-12-03T13:12:53Z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2c925ef5-40e2-4f1d-a231-84cfec857fe6</vt:lpwstr>
  </property>
  <property fmtid="{D5CDD505-2E9C-101B-9397-08002B2CF9AE}" pid="3" name="ContentTypeId">
    <vt:lpwstr>0x01010019A9D652D86F994481216BCF694F4025</vt:lpwstr>
  </property>
  <property fmtid="{D5CDD505-2E9C-101B-9397-08002B2CF9AE}" pid="4" name="MediaServiceImageTags">
    <vt:lpwstr/>
  </property>
</Properties>
</file>