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904724-6029-D43B-C446-2667B301AE84}" v="2" dt="2024-04-22T11:11:42.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tandard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9"/>
          <p:cNvSpPr>
            <a:spLocks noGrp="1"/>
          </p:cNvSpPr>
          <p:nvPr>
            <p:ph type="title"/>
          </p:nvPr>
        </p:nvSpPr>
        <p:spPr/>
        <p:txBody>
          <a:bodyPr/>
          <a:lstStyle/>
          <a:p>
            <a:r>
              <a:rPr lang="en-US"/>
              <a:t>Click to edit Master title style</a:t>
            </a:r>
            <a:endParaRPr lang="en-GB"/>
          </a:p>
        </p:txBody>
      </p:sp>
      <p:sp>
        <p:nvSpPr>
          <p:cNvPr id="16" name="Text Placeholder 15"/>
          <p:cNvSpPr>
            <a:spLocks noGrp="1"/>
          </p:cNvSpPr>
          <p:nvPr>
            <p:ph type="body" sz="quarter" idx="13"/>
          </p:nvPr>
        </p:nvSpPr>
        <p:spPr>
          <a:xfrm>
            <a:off x="2038351" y="457200"/>
            <a:ext cx="5594349" cy="361950"/>
          </a:xfrm>
        </p:spPr>
        <p:txBody>
          <a:bodyPr/>
          <a:lstStyle>
            <a:lvl1pPr marL="0" indent="0">
              <a:buNone/>
              <a:defRPr sz="2100">
                <a:solidFill>
                  <a:schemeClr val="bg1"/>
                </a:solidFill>
                <a:latin typeface="Myriad Pro" pitchFamily="34" charset="0"/>
              </a:defRPr>
            </a:lvl1pPr>
          </a:lstStyle>
          <a:p>
            <a:pPr lvl="0"/>
            <a:r>
              <a:rPr lang="en-US"/>
              <a:t>Click to edit Master text</a:t>
            </a:r>
            <a:endParaRPr lang="en-GB"/>
          </a:p>
        </p:txBody>
      </p:sp>
      <p:sp>
        <p:nvSpPr>
          <p:cNvPr id="5" name="Slide Number Placeholder 5"/>
          <p:cNvSpPr>
            <a:spLocks noGrp="1"/>
          </p:cNvSpPr>
          <p:nvPr>
            <p:ph type="sldNum" sz="quarter" idx="14"/>
          </p:nvPr>
        </p:nvSpPr>
        <p:spPr/>
        <p:txBody>
          <a:bodyPr/>
          <a:lstStyle>
            <a:lvl1pPr>
              <a:defRPr/>
            </a:lvl1pPr>
          </a:lstStyle>
          <a:p>
            <a:pPr>
              <a:defRPr/>
            </a:pPr>
            <a:fld id="{CF5AE59A-FC4C-4694-92D9-0CE9F8174757}" type="slidenum">
              <a:rPr lang="en-US" altLang="en-US"/>
              <a:pPr>
                <a:defRPr/>
              </a:pPr>
              <a:t>‹#›</a:t>
            </a:fld>
            <a:endParaRPr lang="en-US" altLang="en-US"/>
          </a:p>
        </p:txBody>
      </p:sp>
    </p:spTree>
    <p:extLst>
      <p:ext uri="{BB962C8B-B14F-4D97-AF65-F5344CB8AC3E}">
        <p14:creationId xmlns:p14="http://schemas.microsoft.com/office/powerpoint/2010/main" val="350498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4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565824" y="1787079"/>
            <a:ext cx="9119469" cy="4727175"/>
            <a:chOff x="-546663" y="1387110"/>
            <a:chExt cx="9119469" cy="4727175"/>
          </a:xfrm>
        </p:grpSpPr>
        <p:grpSp>
          <p:nvGrpSpPr>
            <p:cNvPr id="3" name="Group 4">
              <a:extLst>
                <a:ext uri="{FF2B5EF4-FFF2-40B4-BE49-F238E27FC236}">
                  <a16:creationId xmlns:a16="http://schemas.microsoft.com/office/drawing/2014/main" id="{F82484F1-0A29-1D84-1886-EC0C7F84A5CE}"/>
                </a:ext>
              </a:extLst>
            </p:cNvPr>
            <p:cNvGrpSpPr/>
            <p:nvPr/>
          </p:nvGrpSpPr>
          <p:grpSpPr>
            <a:xfrm>
              <a:off x="-546663" y="1419381"/>
              <a:ext cx="9119469" cy="4694904"/>
              <a:chOff x="-546663" y="1419381"/>
              <a:chExt cx="9119469" cy="4694904"/>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022157" y="1503810"/>
                <a:ext cx="7550649" cy="4610475"/>
              </a:xfrm>
              <a:prstGeom prst="rect">
                <a:avLst/>
              </a:prstGeom>
              <a:noFill/>
              <a:ln cap="flat">
                <a:noFill/>
              </a:ln>
            </p:spPr>
          </p:pic>
          <p:sp>
            <p:nvSpPr>
              <p:cNvPr id="6" name="Rounded Rectangle 68">
                <a:extLst>
                  <a:ext uri="{FF2B5EF4-FFF2-40B4-BE49-F238E27FC236}">
                    <a16:creationId xmlns:a16="http://schemas.microsoft.com/office/drawing/2014/main" id="{1804F7D0-30F8-91DE-4FA4-CB330A4EB1A5}"/>
                  </a:ext>
                </a:extLst>
              </p:cNvPr>
              <p:cNvSpPr/>
              <p:nvPr/>
            </p:nvSpPr>
            <p:spPr>
              <a:xfrm rot="21270508">
                <a:off x="2228363" y="3387166"/>
                <a:ext cx="1274514" cy="72647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Record results</a:t>
                </a:r>
                <a:endParaRPr lang="en-US" dirty="0"/>
              </a:p>
            </p:txBody>
          </p:sp>
          <p:sp>
            <p:nvSpPr>
              <p:cNvPr id="7" name="TextBox 10">
                <a:extLst>
                  <a:ext uri="{FF2B5EF4-FFF2-40B4-BE49-F238E27FC236}">
                    <a16:creationId xmlns:a16="http://schemas.microsoft.com/office/drawing/2014/main" id="{CAB3BF45-29F9-8025-80FD-26FAB7103099}"/>
                  </a:ext>
                </a:extLst>
              </p:cNvPr>
              <p:cNvSpPr txBox="1"/>
              <p:nvPr/>
            </p:nvSpPr>
            <p:spPr>
              <a:xfrm rot="21240000">
                <a:off x="1294827" y="2702352"/>
                <a:ext cx="1560917" cy="646331"/>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Evaluate experiment 1/make appropriate changes </a:t>
                </a:r>
                <a:endParaRPr lang="en-US" dirty="0"/>
              </a:p>
            </p:txBody>
          </p:sp>
          <p:sp>
            <p:nvSpPr>
              <p:cNvPr id="9" name="Rounded Rectangle 68">
                <a:extLst>
                  <a:ext uri="{FF2B5EF4-FFF2-40B4-BE49-F238E27FC236}">
                    <a16:creationId xmlns:a16="http://schemas.microsoft.com/office/drawing/2014/main" id="{854837A2-E7EC-0DD3-83AC-067F7E9AB668}"/>
                  </a:ext>
                </a:extLst>
              </p:cNvPr>
              <p:cNvSpPr/>
              <p:nvPr/>
            </p:nvSpPr>
            <p:spPr>
              <a:xfrm>
                <a:off x="5827007" y="2336339"/>
                <a:ext cx="1242985" cy="6950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Plan of action</a:t>
                </a:r>
                <a:endParaRPr lang="en-US" dirty="0"/>
              </a:p>
            </p:txBody>
          </p:sp>
          <p:sp>
            <p:nvSpPr>
              <p:cNvPr id="10" name="Oval 13">
                <a:extLst>
                  <a:ext uri="{FF2B5EF4-FFF2-40B4-BE49-F238E27FC236}">
                    <a16:creationId xmlns:a16="http://schemas.microsoft.com/office/drawing/2014/main" id="{2A4957CB-9A05-D9DB-AA15-F0EBA483EA00}"/>
                  </a:ext>
                </a:extLst>
              </p:cNvPr>
              <p:cNvSpPr/>
              <p:nvPr/>
            </p:nvSpPr>
            <p:spPr>
              <a:xfrm>
                <a:off x="4016135" y="3238964"/>
                <a:ext cx="1552016" cy="99428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Experiment 2 </a:t>
                </a:r>
                <a:endParaRPr lang="en-US" sz="1400"/>
              </a:p>
            </p:txBody>
          </p:sp>
          <p:sp>
            <p:nvSpPr>
              <p:cNvPr id="11" name="Rounded Rectangle 68">
                <a:extLst>
                  <a:ext uri="{FF2B5EF4-FFF2-40B4-BE49-F238E27FC236}">
                    <a16:creationId xmlns:a16="http://schemas.microsoft.com/office/drawing/2014/main" id="{3A86F874-4975-B178-1C9A-D1322E82AE41}"/>
                  </a:ext>
                </a:extLst>
              </p:cNvPr>
              <p:cNvSpPr/>
              <p:nvPr/>
            </p:nvSpPr>
            <p:spPr>
              <a:xfrm rot="160371">
                <a:off x="1741739" y="1419381"/>
                <a:ext cx="1372181" cy="61226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NEA Introduction/Title of Task </a:t>
                </a:r>
                <a:endParaRPr lang="en-US" dirty="0"/>
              </a:p>
            </p:txBody>
          </p:sp>
          <p:sp>
            <p:nvSpPr>
              <p:cNvPr id="12" name="TextBox 15">
                <a:extLst>
                  <a:ext uri="{FF2B5EF4-FFF2-40B4-BE49-F238E27FC236}">
                    <a16:creationId xmlns:a16="http://schemas.microsoft.com/office/drawing/2014/main" id="{19D1A6D9-BAC8-FD45-13F0-7519C772D29C}"/>
                  </a:ext>
                </a:extLst>
              </p:cNvPr>
              <p:cNvSpPr txBox="1"/>
              <p:nvPr/>
            </p:nvSpPr>
            <p:spPr>
              <a:xfrm>
                <a:off x="-546663" y="1428874"/>
                <a:ext cx="1223984" cy="276999"/>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dirty="0">
                    <a:latin typeface="Calibri Light"/>
                    <a:ea typeface="Calibri Light"/>
                    <a:cs typeface="Calibri Light"/>
                  </a:rPr>
                  <a:t>NEA 1 </a:t>
                </a:r>
              </a:p>
            </p:txBody>
          </p:sp>
          <p:sp>
            <p:nvSpPr>
              <p:cNvPr id="13" name="Rounded Rectangle 68">
                <a:extLst>
                  <a:ext uri="{FF2B5EF4-FFF2-40B4-BE49-F238E27FC236}">
                    <a16:creationId xmlns:a16="http://schemas.microsoft.com/office/drawing/2014/main" id="{1E4F876F-C7C1-8C47-9877-C178BBCD18A2}"/>
                  </a:ext>
                </a:extLst>
              </p:cNvPr>
              <p:cNvSpPr/>
              <p:nvPr/>
            </p:nvSpPr>
            <p:spPr>
              <a:xfrm>
                <a:off x="5940439" y="1560957"/>
                <a:ext cx="1341378" cy="64084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Create a operational hypothesis</a:t>
                </a:r>
                <a:endParaRPr lang="en-US" dirty="0"/>
              </a:p>
            </p:txBody>
          </p:sp>
          <p:sp>
            <p:nvSpPr>
              <p:cNvPr id="14" name="Oval 17">
                <a:extLst>
                  <a:ext uri="{FF2B5EF4-FFF2-40B4-BE49-F238E27FC236}">
                    <a16:creationId xmlns:a16="http://schemas.microsoft.com/office/drawing/2014/main" id="{68CF9617-2DBE-FF63-52BF-EF6241002C9C}"/>
                  </a:ext>
                </a:extLst>
              </p:cNvPr>
              <p:cNvSpPr/>
              <p:nvPr/>
            </p:nvSpPr>
            <p:spPr>
              <a:xfrm>
                <a:off x="3238067" y="2220662"/>
                <a:ext cx="1554641" cy="103963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Experiment 1</a:t>
                </a:r>
                <a:endParaRPr lang="en-US" dirty="0"/>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3752626" y="1387110"/>
              <a:ext cx="1321713" cy="68075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Summary of research methods </a:t>
              </a:r>
              <a:endParaRPr lang="en-US" dirty="0"/>
            </a:p>
          </p:txBody>
        </p:sp>
        <p:sp>
          <p:nvSpPr>
            <p:cNvPr id="16" name="Oval 6">
              <a:extLst>
                <a:ext uri="{FF2B5EF4-FFF2-40B4-BE49-F238E27FC236}">
                  <a16:creationId xmlns:a16="http://schemas.microsoft.com/office/drawing/2014/main" id="{6F8F8D0E-D89D-C87A-5621-4C7A72C0A1F1}"/>
                </a:ext>
              </a:extLst>
            </p:cNvPr>
            <p:cNvSpPr/>
            <p:nvPr/>
          </p:nvSpPr>
          <p:spPr>
            <a:xfrm>
              <a:off x="3154129" y="4168911"/>
              <a:ext cx="1494513" cy="103950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Experiment 3</a:t>
              </a:r>
              <a:endParaRPr lang="en-US" dirty="0"/>
            </a:p>
          </p:txBody>
        </p:sp>
      </p:grpSp>
      <p:sp>
        <p:nvSpPr>
          <p:cNvPr id="17" name="Rectangle 18">
            <a:extLst>
              <a:ext uri="{FF2B5EF4-FFF2-40B4-BE49-F238E27FC236}">
                <a16:creationId xmlns:a16="http://schemas.microsoft.com/office/drawing/2014/main" id="{D2DEDB03-B17F-F301-87F4-E213FE358BE3}"/>
              </a:ext>
            </a:extLst>
          </p:cNvPr>
          <p:cNvSpPr/>
          <p:nvPr/>
        </p:nvSpPr>
        <p:spPr>
          <a:xfrm>
            <a:off x="8590353" y="648366"/>
            <a:ext cx="3532299" cy="1477328"/>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dirty="0">
                <a:solidFill>
                  <a:srgbClr val="000000"/>
                </a:solidFill>
                <a:uFillTx/>
                <a:latin typeface="Calibri Light"/>
                <a:cs typeface="Times New Roman"/>
              </a:rPr>
              <a:t>Vocabulary</a:t>
            </a:r>
            <a:r>
              <a:rPr lang="en-GB" sz="2400" b="1" i="0" u="sng" strike="noStrike" kern="1200" cap="none" spc="300" baseline="0" dirty="0">
                <a:solidFill>
                  <a:srgbClr val="000000"/>
                </a:solidFill>
                <a:uFillTx/>
                <a:latin typeface="Calibri Light"/>
                <a:cs typeface="Times New Roman"/>
              </a:rPr>
              <a:t>:</a:t>
            </a:r>
          </a:p>
          <a:p>
            <a:pPr marL="171450" indent="-171450">
              <a:buFont typeface="Arial,Sans-Serif"/>
              <a:buChar char="•"/>
              <a:defRPr sz="1800" b="0" i="0" u="none" strike="noStrike" kern="0" cap="none" spc="0" baseline="0">
                <a:solidFill>
                  <a:srgbClr val="000000"/>
                </a:solidFill>
                <a:uFillTx/>
              </a:defRPr>
            </a:pPr>
            <a:r>
              <a:rPr lang="en-GB" sz="1100" spc="300" dirty="0">
                <a:solidFill>
                  <a:srgbClr val="000000"/>
                </a:solidFill>
                <a:latin typeface="Calibri Light"/>
                <a:ea typeface="Calibri Light"/>
                <a:cs typeface="Calibri Light"/>
              </a:rPr>
              <a:t>Hypothesis, control recipe, research methods, characteristics, function, chemical properties, analyse, plan of action, variable, sensory evaluation</a:t>
            </a:r>
            <a:endParaRPr lang="en-US" sz="1100" i="0" u="none" strike="noStrike" kern="0" cap="none" spc="300" baseline="0" dirty="0">
              <a:solidFill>
                <a:srgbClr val="000000"/>
              </a:solidFill>
              <a:uFillTx/>
              <a:latin typeface="Calibri Light"/>
              <a:ea typeface="Calibri Light"/>
              <a:cs typeface="Calibri Light"/>
            </a:endParaRPr>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611120"/>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sp>
        <p:nvSpPr>
          <p:cNvPr id="21" name="Rectangle 22">
            <a:extLst>
              <a:ext uri="{FF2B5EF4-FFF2-40B4-BE49-F238E27FC236}">
                <a16:creationId xmlns:a16="http://schemas.microsoft.com/office/drawing/2014/main" id="{ECFAADBD-0EC4-E679-3BEA-AA7B5D238A6B}"/>
              </a:ext>
            </a:extLst>
          </p:cNvPr>
          <p:cNvSpPr/>
          <p:nvPr/>
        </p:nvSpPr>
        <p:spPr>
          <a:xfrm>
            <a:off x="2375395" y="1045698"/>
            <a:ext cx="6468615" cy="584775"/>
          </a:xfrm>
          <a:prstGeom prst="rect">
            <a:avLst/>
          </a:prstGeom>
          <a:noFill/>
          <a:ln cap="flat">
            <a:noFill/>
            <a:prstDash val="solid"/>
          </a:ln>
        </p:spPr>
        <p:txBody>
          <a:bodyPr vert="horz" wrap="square" lIns="91440" tIns="45720" rIns="91440" bIns="45720" anchor="t" anchorCtr="0" compatLnSpc="1">
            <a:spAutoFit/>
          </a:bodyPr>
          <a:lstStyle/>
          <a:p>
            <a:pPr>
              <a:spcAft>
                <a:spcPts val="800"/>
              </a:spcAft>
              <a:defRPr sz="1800" b="0" i="0" u="none" strike="noStrike" kern="0" cap="none" spc="0" baseline="0">
                <a:solidFill>
                  <a:srgbClr val="000000"/>
                </a:solidFill>
                <a:uFillTx/>
              </a:defRPr>
            </a:pPr>
            <a:r>
              <a:rPr lang="en-GB" sz="3200" b="0" i="0" u="none" strike="noStrike" kern="1200" cap="none" spc="0" baseline="0" dirty="0">
                <a:solidFill>
                  <a:srgbClr val="000000"/>
                </a:solidFill>
                <a:uFillTx/>
                <a:latin typeface="Calibri Light"/>
                <a:ea typeface="Calibri"/>
                <a:cs typeface="Times New Roman"/>
              </a:rPr>
              <a:t>Topic</a:t>
            </a:r>
            <a:r>
              <a:rPr lang="en-GB" sz="3200" dirty="0">
                <a:solidFill>
                  <a:srgbClr val="000000"/>
                </a:solidFill>
                <a:latin typeface="Calibri Light"/>
                <a:ea typeface="Calibri"/>
                <a:cs typeface="Times New Roman"/>
              </a:rPr>
              <a:t>: </a:t>
            </a:r>
            <a:r>
              <a:rPr lang="en-GB" sz="2400" dirty="0">
                <a:solidFill>
                  <a:srgbClr val="000000"/>
                </a:solidFill>
                <a:latin typeface="Calibri Light"/>
                <a:ea typeface="Calibri"/>
                <a:cs typeface="Times New Roman"/>
              </a:rPr>
              <a:t>NEA 1 – INVESTIGATION ASSESSMENT </a:t>
            </a:r>
            <a:endParaRPr lang="en-US" sz="2400" b="0" i="0" u="none" strike="noStrike" kern="1200" cap="none" spc="0" baseline="0">
              <a:solidFill>
                <a:srgbClr val="A6A6A6"/>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270470" y="3663141"/>
            <a:ext cx="2803203" cy="369332"/>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dirty="0">
                <a:solidFill>
                  <a:srgbClr val="4472C4"/>
                </a:solidFill>
                <a:uFillTx/>
                <a:latin typeface="Calibri Light"/>
                <a:ea typeface="Calibri"/>
                <a:cs typeface="Times New Roman"/>
              </a:rPr>
              <a:t>Year </a:t>
            </a:r>
            <a:r>
              <a:rPr lang="en-GB" b="1" dirty="0">
                <a:solidFill>
                  <a:srgbClr val="4472C4"/>
                </a:solidFill>
                <a:latin typeface="Calibri Light"/>
                <a:ea typeface="Calibri"/>
                <a:cs typeface="Times New Roman"/>
              </a:rPr>
              <a:t>11</a:t>
            </a:r>
            <a:r>
              <a:rPr lang="en-GB" b="1" kern="0" dirty="0">
                <a:solidFill>
                  <a:srgbClr val="4472C4"/>
                </a:solidFill>
                <a:latin typeface="Calibri Light"/>
                <a:ea typeface="Calibri"/>
                <a:cs typeface="Times New Roman"/>
              </a:rPr>
              <a:t> </a:t>
            </a:r>
            <a:r>
              <a:rPr lang="en-GB" sz="1800" b="1" i="0" u="none" strike="noStrike" kern="1200" cap="none" spc="0" baseline="0" dirty="0">
                <a:solidFill>
                  <a:srgbClr val="4472C4"/>
                </a:solidFill>
                <a:uFillTx/>
                <a:latin typeface="Calibri Light"/>
                <a:ea typeface="Calibri"/>
                <a:cs typeface="Times New Roman"/>
              </a:rPr>
              <a:t> </a:t>
            </a:r>
            <a:r>
              <a:rPr lang="en-GB" b="1" dirty="0">
                <a:solidFill>
                  <a:srgbClr val="4472C4"/>
                </a:solidFill>
                <a:latin typeface="Calibri Light"/>
                <a:ea typeface="Calibri"/>
                <a:cs typeface="Times New Roman"/>
              </a:rPr>
              <a:t>Autumn</a:t>
            </a:r>
            <a:r>
              <a:rPr lang="en-GB" b="1" kern="0" dirty="0">
                <a:solidFill>
                  <a:srgbClr val="4472C4"/>
                </a:solidFill>
                <a:latin typeface="Calibri Light"/>
                <a:ea typeface="Calibri"/>
                <a:cs typeface="Times New Roman"/>
              </a:rPr>
              <a:t> Half Term 1</a:t>
            </a:r>
            <a:endParaRPr lang="en-GB" sz="1800" b="1" i="0" u="none" strike="noStrike" kern="1200" cap="none" spc="0" baseline="0" dirty="0">
              <a:solidFill>
                <a:srgbClr val="4472C4"/>
              </a:solidFill>
              <a:uFillTx/>
              <a:latin typeface="Calibri Light"/>
              <a:ea typeface="Calibri"/>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87515" y="4128927"/>
            <a:ext cx="3730898" cy="1569660"/>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600" b="1" dirty="0">
                <a:latin typeface="Calibri Light"/>
                <a:ea typeface="Calibri Light"/>
                <a:cs typeface="Calibri Light"/>
              </a:rPr>
              <a:t>This half term students will  work on their NEA 1 (investigation experiment). The NEA is 15% of the final grade. The assessment is categorized into 3 sections, Research (5 marks), Experiments (15 marks) and evaluation (10 marks). </a:t>
            </a: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38A87203-446C-27F2-25DA-2DF3F2CB3F06}"/>
              </a:ext>
            </a:extLst>
          </p:cNvPr>
          <p:cNvSpPr txBox="1"/>
          <p:nvPr/>
        </p:nvSpPr>
        <p:spPr>
          <a:xfrm>
            <a:off x="0" y="5066805"/>
            <a:ext cx="2949038"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b="1" baseline="0" dirty="0">
                <a:highlight>
                  <a:srgbClr val="EDEBE9"/>
                </a:highlight>
                <a:latin typeface="Calibri Light"/>
              </a:rPr>
              <a:t> </a:t>
            </a:r>
            <a:r>
              <a:rPr lang="en-GB" sz="1100" b="1" dirty="0">
                <a:solidFill>
                  <a:srgbClr val="000000"/>
                </a:solidFill>
                <a:highlight>
                  <a:srgbClr val="EDEBE9"/>
                </a:highlight>
                <a:latin typeface="Calibri Light"/>
              </a:rPr>
              <a:t>Tudor Habits and Values: </a:t>
            </a:r>
            <a:r>
              <a:rPr lang="en-GB" sz="1100" b="1" dirty="0">
                <a:solidFill>
                  <a:srgbClr val="404040"/>
                </a:solidFill>
                <a:highlight>
                  <a:srgbClr val="EDEBE9"/>
                </a:highlight>
                <a:latin typeface="Calibri Light"/>
              </a:rPr>
              <a:t>Students will be expected to demonstrate the majority of the Tudor Habits when carrying out their NEA. Open for feedback from their peers and teacher, self regulation and critically thinking about their decisions and focusing on the process of their coursework rather than the finished article.</a:t>
            </a:r>
            <a:endParaRPr lang="en-GB" sz="1100" b="1" dirty="0">
              <a:solidFill>
                <a:srgbClr val="404040"/>
              </a:solidFill>
              <a:highlight>
                <a:srgbClr val="EDEBE9"/>
              </a:highlight>
              <a:latin typeface="Calibri Light"/>
              <a:cs typeface="Calibri Light"/>
            </a:endParaRPr>
          </a:p>
        </p:txBody>
      </p:sp>
      <p:sp>
        <p:nvSpPr>
          <p:cNvPr id="30" name="Rounded Rectangle 68">
            <a:extLst>
              <a:ext uri="{FF2B5EF4-FFF2-40B4-BE49-F238E27FC236}">
                <a16:creationId xmlns:a16="http://schemas.microsoft.com/office/drawing/2014/main" id="{C870ABAA-4542-B5A1-B01D-202E90A4AD67}"/>
              </a:ext>
            </a:extLst>
          </p:cNvPr>
          <p:cNvSpPr/>
          <p:nvPr/>
        </p:nvSpPr>
        <p:spPr>
          <a:xfrm>
            <a:off x="6844879" y="3767136"/>
            <a:ext cx="1557037" cy="80513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Evaluate experiment 2/make appropriate changes </a:t>
            </a:r>
            <a:endParaRPr lang="en-US" dirty="0"/>
          </a:p>
        </p:txBody>
      </p:sp>
      <p:sp>
        <p:nvSpPr>
          <p:cNvPr id="31" name="Rounded Rectangle 68">
            <a:extLst>
              <a:ext uri="{FF2B5EF4-FFF2-40B4-BE49-F238E27FC236}">
                <a16:creationId xmlns:a16="http://schemas.microsoft.com/office/drawing/2014/main" id="{1FE6B4E1-9A8D-02D8-794E-4CCFA5B24469}"/>
              </a:ext>
            </a:extLst>
          </p:cNvPr>
          <p:cNvSpPr/>
          <p:nvPr/>
        </p:nvSpPr>
        <p:spPr>
          <a:xfrm>
            <a:off x="3164352" y="5529467"/>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Record results </a:t>
            </a:r>
            <a:endParaRPr lang="en-US" dirty="0"/>
          </a:p>
        </p:txBody>
      </p:sp>
      <p:sp>
        <p:nvSpPr>
          <p:cNvPr id="20" name="Rounded Rectangle 68">
            <a:extLst>
              <a:ext uri="{FF2B5EF4-FFF2-40B4-BE49-F238E27FC236}">
                <a16:creationId xmlns:a16="http://schemas.microsoft.com/office/drawing/2014/main" id="{C5F845FB-2268-2B2E-35EA-FAB2CAFA5B37}"/>
              </a:ext>
            </a:extLst>
          </p:cNvPr>
          <p:cNvSpPr/>
          <p:nvPr/>
        </p:nvSpPr>
        <p:spPr>
          <a:xfrm>
            <a:off x="5527871" y="5772747"/>
            <a:ext cx="1527349" cy="72596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Evaluate experiment 3/make appropriate changes </a:t>
            </a:r>
            <a:endParaRPr lang="en-US" dirty="0"/>
          </a:p>
        </p:txBody>
      </p:sp>
      <p:sp>
        <p:nvSpPr>
          <p:cNvPr id="26" name="Rounded Rectangle 68">
            <a:extLst>
              <a:ext uri="{FF2B5EF4-FFF2-40B4-BE49-F238E27FC236}">
                <a16:creationId xmlns:a16="http://schemas.microsoft.com/office/drawing/2014/main" id="{917D7E4E-95AF-C463-DC5F-F961CE2B3163}"/>
              </a:ext>
            </a:extLst>
          </p:cNvPr>
          <p:cNvSpPr/>
          <p:nvPr/>
        </p:nvSpPr>
        <p:spPr>
          <a:xfrm>
            <a:off x="7405658" y="5780993"/>
            <a:ext cx="1497660" cy="71607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latin typeface="Calibri Light"/>
                <a:ea typeface="Calibri Light"/>
                <a:cs typeface="Calibri Light"/>
              </a:rPr>
              <a:t>Conclusion/respond to hypothesis</a:t>
            </a:r>
          </a:p>
        </p:txBody>
      </p:sp>
      <p:sp>
        <p:nvSpPr>
          <p:cNvPr id="27" name="Rounded Rectangle 68">
            <a:extLst>
              <a:ext uri="{FF2B5EF4-FFF2-40B4-BE49-F238E27FC236}">
                <a16:creationId xmlns:a16="http://schemas.microsoft.com/office/drawing/2014/main" id="{8C6BB126-41C0-4BEE-BB07-984C0927CBA4}"/>
              </a:ext>
            </a:extLst>
          </p:cNvPr>
          <p:cNvSpPr/>
          <p:nvPr/>
        </p:nvSpPr>
        <p:spPr>
          <a:xfrm>
            <a:off x="6578507" y="4717986"/>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Record results </a:t>
            </a:r>
            <a:endParaRPr lang="en-US" dirty="0"/>
          </a:p>
        </p:txBody>
      </p:sp>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7FRWY77KWDNN-826363275-3281628</_dlc_DocId>
    <_dlc_DocIdUrl xmlns="2c89865b-5e59-414f-9fcc-c21b058460e3">
      <Url>https://tudorgrangeacademiestrust.sharepoint.com/sites/TGA-SOL-STAFF-SHARED/_layouts/15/DocIdRedir.aspx?ID=7FRWY77KWDNN-826363275-3281628</Url>
      <Description>7FRWY77KWDNN-826363275-3281628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65CE21-5945-4035-B177-73588ADDE950}">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customXml/itemProps2.xml><?xml version="1.0" encoding="utf-8"?>
<ds:datastoreItem xmlns:ds="http://schemas.openxmlformats.org/officeDocument/2006/customXml" ds:itemID="{D9AC6120-D25B-4DF1-BE03-98901253DDB9}">
  <ds:schemaRefs>
    <ds:schemaRef ds:uri="http://schemas.microsoft.com/sharepoint/events"/>
  </ds:schemaRefs>
</ds:datastoreItem>
</file>

<file path=customXml/itemProps3.xml><?xml version="1.0" encoding="utf-8"?>
<ds:datastoreItem xmlns:ds="http://schemas.openxmlformats.org/officeDocument/2006/customXml" ds:itemID="{9517EE31-E64C-4A76-B54F-AC96205ED6FB}">
  <ds:schemaRefs>
    <ds:schemaRef ds:uri="http://schemas.microsoft.com/sharepoint/v3/contenttype/forms"/>
  </ds:schemaRefs>
</ds:datastoreItem>
</file>

<file path=customXml/itemProps4.xml><?xml version="1.0" encoding="utf-8"?>
<ds:datastoreItem xmlns:ds="http://schemas.openxmlformats.org/officeDocument/2006/customXml" ds:itemID="{3AC2EC56-EBE2-47AE-B5B9-DBFECB5DD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2024-04-22T11:10:42Z</dcterms:created>
  <dcterms:modified xsi:type="dcterms:W3CDTF">2024-12-03T13:12:33Z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f3fce493-37fe-4c97-b193-60bf156af30e</vt:lpwstr>
  </property>
  <property fmtid="{D5CDD505-2E9C-101B-9397-08002B2CF9AE}" pid="3" name="ContentTypeId">
    <vt:lpwstr>0x01010019A9D652D86F994481216BCF694F4025</vt:lpwstr>
  </property>
  <property fmtid="{D5CDD505-2E9C-101B-9397-08002B2CF9AE}" pid="4" name="MediaServiceImageTags">
    <vt:lpwstr/>
  </property>
</Properties>
</file>