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19" r:id="rId6"/>
  </p:sldMasterIdLst>
  <p:sldIdLst>
    <p:sldId id="3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A34BB9-C01E-CF02-2CEF-E8F78F0954FD}" v="2" dt="2024-04-22T12:13:18.6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604056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77454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99741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154037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8C2D68-0390-4864-8DC3-ACF9CF001CCE}"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10562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8C2D68-0390-4864-8DC3-ACF9CF001CCE}"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686635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8C2D68-0390-4864-8DC3-ACF9CF001CCE}"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3793834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972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8C2D68-0390-4864-8DC3-ACF9CF001CCE}"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225426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6584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210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510586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383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826135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2076477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8C2D68-0390-4864-8DC3-ACF9CF001CCE}"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FF1B29-1BB8-4905-AF50-3081099F727F}" type="slidenum">
              <a:rPr lang="en-GB" smtClean="0"/>
              <a:t>‹#›</a:t>
            </a:fld>
            <a:endParaRPr lang="en-GB"/>
          </a:p>
        </p:txBody>
      </p:sp>
    </p:spTree>
    <p:extLst>
      <p:ext uri="{BB962C8B-B14F-4D97-AF65-F5344CB8AC3E}">
        <p14:creationId xmlns:p14="http://schemas.microsoft.com/office/powerpoint/2010/main" val="4136077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88C2D68-0390-4864-8DC3-ACF9CF001CCE}" type="datetimeFigureOut">
              <a:rPr lang="en-GB" smtClean="0"/>
              <a:t>03/12/2024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5FF1B29-1BB8-4905-AF50-3081099F727F}" type="slidenum">
              <a:rPr lang="en-GB" smtClean="0"/>
              <a:t>‹#›</a:t>
            </a:fld>
            <a:endParaRPr lang="en-GB"/>
          </a:p>
        </p:txBody>
      </p:sp>
    </p:spTree>
    <p:extLst>
      <p:ext uri="{BB962C8B-B14F-4D97-AF65-F5344CB8AC3E}">
        <p14:creationId xmlns:p14="http://schemas.microsoft.com/office/powerpoint/2010/main" val="20963268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EB280D79-D1D6-B980-0549-500CD8257A53}"/>
              </a:ext>
            </a:extLst>
          </p:cNvPr>
          <p:cNvGrpSpPr/>
          <p:nvPr/>
        </p:nvGrpSpPr>
        <p:grpSpPr>
          <a:xfrm>
            <a:off x="592659" y="1757051"/>
            <a:ext cx="8090274" cy="4210398"/>
            <a:chOff x="79509" y="1448667"/>
            <a:chExt cx="8928725" cy="4685410"/>
          </a:xfrm>
        </p:grpSpPr>
        <p:grpSp>
          <p:nvGrpSpPr>
            <p:cNvPr id="3" name="Group 4">
              <a:extLst>
                <a:ext uri="{FF2B5EF4-FFF2-40B4-BE49-F238E27FC236}">
                  <a16:creationId xmlns:a16="http://schemas.microsoft.com/office/drawing/2014/main" id="{F82484F1-0A29-1D84-1886-EC0C7F84A5CE}"/>
                </a:ext>
              </a:extLst>
            </p:cNvPr>
            <p:cNvGrpSpPr/>
            <p:nvPr/>
          </p:nvGrpSpPr>
          <p:grpSpPr>
            <a:xfrm>
              <a:off x="79509" y="1448667"/>
              <a:ext cx="8928725" cy="4685410"/>
              <a:chOff x="79509" y="1448667"/>
              <a:chExt cx="8928725" cy="4685410"/>
            </a:xfrm>
          </p:grpSpPr>
          <p:pic>
            <p:nvPicPr>
              <p:cNvPr id="4" name="Picture 7">
                <a:extLst>
                  <a:ext uri="{FF2B5EF4-FFF2-40B4-BE49-F238E27FC236}">
                    <a16:creationId xmlns:a16="http://schemas.microsoft.com/office/drawing/2014/main" id="{F6F92231-799E-7A8B-7087-BC2D3272FC45}"/>
                  </a:ext>
                </a:extLst>
              </p:cNvPr>
              <p:cNvPicPr>
                <a:picLocks noChangeAspect="1"/>
              </p:cNvPicPr>
              <p:nvPr/>
            </p:nvPicPr>
            <p:blipFill>
              <a:blip r:embed="rId2"/>
              <a:srcRect l="10067" r="23069"/>
              <a:stretch>
                <a:fillRect/>
              </a:stretch>
            </p:blipFill>
            <p:spPr>
              <a:xfrm>
                <a:off x="1526859" y="1939238"/>
                <a:ext cx="7481375" cy="4194839"/>
              </a:xfrm>
              <a:prstGeom prst="rect">
                <a:avLst/>
              </a:prstGeom>
              <a:noFill/>
              <a:ln cap="flat">
                <a:noFill/>
              </a:ln>
            </p:spPr>
          </p:pic>
          <p:sp>
            <p:nvSpPr>
              <p:cNvPr id="6" name="Rounded Rectangle 68">
                <a:extLst>
                  <a:ext uri="{FF2B5EF4-FFF2-40B4-BE49-F238E27FC236}">
                    <a16:creationId xmlns:a16="http://schemas.microsoft.com/office/drawing/2014/main" id="{1804F7D0-30F8-91DE-4FA4-CB330A4EB1A5}"/>
                  </a:ext>
                </a:extLst>
              </p:cNvPr>
              <p:cNvSpPr/>
              <p:nvPr/>
            </p:nvSpPr>
            <p:spPr>
              <a:xfrm rot="21270508">
                <a:off x="4730662" y="3849099"/>
                <a:ext cx="1234931" cy="62751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Reasons for choice </a:t>
                </a:r>
                <a:endParaRPr lang="en-GB" sz="1200" dirty="0">
                  <a:latin typeface="Calibri Light"/>
                  <a:ea typeface="Calibri Light"/>
                  <a:cs typeface="Calibri Light"/>
                </a:endParaRPr>
              </a:p>
            </p:txBody>
          </p:sp>
          <p:sp>
            <p:nvSpPr>
              <p:cNvPr id="8" name="Rounded Rectangle 68">
                <a:extLst>
                  <a:ext uri="{FF2B5EF4-FFF2-40B4-BE49-F238E27FC236}">
                    <a16:creationId xmlns:a16="http://schemas.microsoft.com/office/drawing/2014/main" id="{143582DA-0F9B-1FAE-EB88-45759985A069}"/>
                  </a:ext>
                </a:extLst>
              </p:cNvPr>
              <p:cNvSpPr/>
              <p:nvPr/>
            </p:nvSpPr>
            <p:spPr>
              <a:xfrm>
                <a:off x="3564486" y="2829645"/>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Research and analysis</a:t>
                </a:r>
                <a:endParaRPr lang="en-US" dirty="0"/>
              </a:p>
            </p:txBody>
          </p:sp>
          <p:sp>
            <p:nvSpPr>
              <p:cNvPr id="10" name="Oval 13">
                <a:extLst>
                  <a:ext uri="{FF2B5EF4-FFF2-40B4-BE49-F238E27FC236}">
                    <a16:creationId xmlns:a16="http://schemas.microsoft.com/office/drawing/2014/main" id="{2A4957CB-9A05-D9DB-AA15-F0EBA483EA00}"/>
                  </a:ext>
                </a:extLst>
              </p:cNvPr>
              <p:cNvSpPr/>
              <p:nvPr/>
            </p:nvSpPr>
            <p:spPr>
              <a:xfrm>
                <a:off x="1976294" y="4392668"/>
                <a:ext cx="1635262" cy="119755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600" b="1" dirty="0">
                    <a:solidFill>
                      <a:srgbClr val="000000"/>
                    </a:solidFill>
                    <a:latin typeface="Calibri Light"/>
                    <a:cs typeface="Calibri Light"/>
                  </a:rPr>
                  <a:t>Themed Dish </a:t>
                </a:r>
                <a:endParaRPr lang="en-US" dirty="0"/>
              </a:p>
            </p:txBody>
          </p:sp>
          <p:sp>
            <p:nvSpPr>
              <p:cNvPr id="12" name="TextBox 15">
                <a:extLst>
                  <a:ext uri="{FF2B5EF4-FFF2-40B4-BE49-F238E27FC236}">
                    <a16:creationId xmlns:a16="http://schemas.microsoft.com/office/drawing/2014/main" id="{19D1A6D9-BAC8-FD45-13F0-7519C772D29C}"/>
                  </a:ext>
                </a:extLst>
              </p:cNvPr>
              <p:cNvSpPr txBox="1"/>
              <p:nvPr/>
            </p:nvSpPr>
            <p:spPr>
              <a:xfrm>
                <a:off x="79509" y="1448667"/>
                <a:ext cx="1381454" cy="308250"/>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dirty="0">
                    <a:solidFill>
                      <a:srgbClr val="000000"/>
                    </a:solidFill>
                    <a:latin typeface="Calibri Light"/>
                    <a:cs typeface="Calibri Light"/>
                  </a:rPr>
                  <a:t>Mock NEA</a:t>
                </a:r>
                <a:endParaRPr lang="en-US" dirty="0"/>
              </a:p>
            </p:txBody>
          </p:sp>
          <p:sp>
            <p:nvSpPr>
              <p:cNvPr id="13" name="Rounded Rectangle 68">
                <a:extLst>
                  <a:ext uri="{FF2B5EF4-FFF2-40B4-BE49-F238E27FC236}">
                    <a16:creationId xmlns:a16="http://schemas.microsoft.com/office/drawing/2014/main" id="{1E4F876F-C7C1-8C47-9877-C178BBCD18A2}"/>
                  </a:ext>
                </a:extLst>
              </p:cNvPr>
              <p:cNvSpPr/>
              <p:nvPr/>
            </p:nvSpPr>
            <p:spPr>
              <a:xfrm>
                <a:off x="5722726" y="1776199"/>
                <a:ext cx="1540949" cy="72249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Plan of action</a:t>
                </a:r>
                <a:endParaRPr lang="en-US" dirty="0"/>
              </a:p>
            </p:txBody>
          </p:sp>
          <p:sp>
            <p:nvSpPr>
              <p:cNvPr id="14" name="Oval 17">
                <a:extLst>
                  <a:ext uri="{FF2B5EF4-FFF2-40B4-BE49-F238E27FC236}">
                    <a16:creationId xmlns:a16="http://schemas.microsoft.com/office/drawing/2014/main" id="{68CF9617-2DBE-FF63-52BF-EF6241002C9C}"/>
                  </a:ext>
                </a:extLst>
              </p:cNvPr>
              <p:cNvSpPr/>
              <p:nvPr/>
            </p:nvSpPr>
            <p:spPr>
              <a:xfrm>
                <a:off x="5601586" y="2714643"/>
                <a:ext cx="1534849" cy="107922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400" b="1" dirty="0">
                    <a:solidFill>
                      <a:srgbClr val="000000"/>
                    </a:solidFill>
                    <a:latin typeface="Calibri Light"/>
                    <a:cs typeface="Calibri Light"/>
                  </a:rPr>
                  <a:t>Trial Dish</a:t>
                </a:r>
                <a:endParaRPr lang="en-US" dirty="0"/>
              </a:p>
            </p:txBody>
          </p:sp>
        </p:grpSp>
        <p:sp>
          <p:nvSpPr>
            <p:cNvPr id="15" name="Rounded Rectangle 68">
              <a:extLst>
                <a:ext uri="{FF2B5EF4-FFF2-40B4-BE49-F238E27FC236}">
                  <a16:creationId xmlns:a16="http://schemas.microsoft.com/office/drawing/2014/main" id="{E67EE47C-E9AF-BA6A-2167-0506D986F58B}"/>
                </a:ext>
              </a:extLst>
            </p:cNvPr>
            <p:cNvSpPr/>
            <p:nvPr/>
          </p:nvSpPr>
          <p:spPr>
            <a:xfrm>
              <a:off x="2348218" y="1775139"/>
              <a:ext cx="1658180" cy="601583"/>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Task Analysis</a:t>
              </a:r>
              <a:endParaRPr lang="en-US" dirty="0"/>
            </a:p>
          </p:txBody>
        </p:sp>
      </p:grpSp>
      <p:sp>
        <p:nvSpPr>
          <p:cNvPr id="17" name="Rectangle 18">
            <a:extLst>
              <a:ext uri="{FF2B5EF4-FFF2-40B4-BE49-F238E27FC236}">
                <a16:creationId xmlns:a16="http://schemas.microsoft.com/office/drawing/2014/main" id="{D2DEDB03-B17F-F301-87F4-E213FE358BE3}"/>
              </a:ext>
            </a:extLst>
          </p:cNvPr>
          <p:cNvSpPr/>
          <p:nvPr/>
        </p:nvSpPr>
        <p:spPr>
          <a:xfrm>
            <a:off x="9095054" y="391067"/>
            <a:ext cx="2978118" cy="2308324"/>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1" i="0" u="sng" strike="noStrike" kern="1200" cap="none" spc="0" baseline="0" dirty="0">
                <a:solidFill>
                  <a:srgbClr val="000000"/>
                </a:solidFill>
                <a:uFillTx/>
                <a:latin typeface="Calibri Light"/>
                <a:cs typeface="Times New Roman"/>
              </a:rPr>
              <a:t>Vocabulary</a:t>
            </a:r>
            <a:r>
              <a:rPr lang="en-GB" sz="2400" b="1" i="0" u="sng" strike="noStrike" kern="1200" cap="none" spc="300" baseline="0" dirty="0">
                <a:solidFill>
                  <a:srgbClr val="000000"/>
                </a:solidFill>
                <a:uFillTx/>
                <a:latin typeface="Calibri Light"/>
                <a:cs typeface="Times New Roman"/>
              </a:rPr>
              <a:t>:</a:t>
            </a:r>
          </a:p>
          <a:p>
            <a:pPr marL="171450" indent="-171450">
              <a:buFont typeface="Arial,Sans-Serif"/>
              <a:buChar char="•"/>
              <a:defRPr sz="1800" b="0" i="0" u="none" strike="noStrike" kern="0" cap="none" spc="0" baseline="0">
                <a:solidFill>
                  <a:srgbClr val="000000"/>
                </a:solidFill>
                <a:uFillTx/>
              </a:defRPr>
            </a:pPr>
            <a:r>
              <a:rPr lang="en-GB" sz="2000" b="1" spc="300" dirty="0">
                <a:solidFill>
                  <a:srgbClr val="000000"/>
                </a:solidFill>
                <a:latin typeface="Calibri Light"/>
                <a:ea typeface="Calibri Light"/>
                <a:cs typeface="Calibri Light"/>
              </a:rPr>
              <a:t>NEA</a:t>
            </a:r>
          </a:p>
          <a:p>
            <a:pPr marL="171450" indent="-171450">
              <a:buFont typeface="Arial,Sans-Serif"/>
              <a:buChar char="•"/>
              <a:defRPr sz="1800" b="0" i="0" u="none" strike="noStrike" kern="0" cap="none" spc="0" baseline="0">
                <a:solidFill>
                  <a:srgbClr val="000000"/>
                </a:solidFill>
                <a:uFillTx/>
              </a:defRPr>
            </a:pPr>
            <a:r>
              <a:rPr lang="en-GB" sz="2000" b="1" spc="300">
                <a:solidFill>
                  <a:srgbClr val="000000"/>
                </a:solidFill>
                <a:latin typeface="Calibri Light"/>
                <a:ea typeface="Calibri Light"/>
                <a:cs typeface="Calibri Light"/>
              </a:rPr>
              <a:t>Trial Dish</a:t>
            </a:r>
            <a:endParaRPr lang="en-GB" sz="2000" b="1" spc="300" dirty="0">
              <a:solidFill>
                <a:srgbClr val="000000"/>
              </a:solidFill>
              <a:latin typeface="Calibri Light"/>
              <a:ea typeface="Calibri Light"/>
              <a:cs typeface="Calibri Light"/>
            </a:endParaRPr>
          </a:p>
          <a:p>
            <a:pPr marL="171450" indent="-171450">
              <a:buFont typeface="Arial,Sans-Serif"/>
              <a:buChar char="•"/>
              <a:defRPr sz="1800" b="0" i="0" u="none" strike="noStrike" kern="0" cap="none" spc="0" baseline="0">
                <a:solidFill>
                  <a:srgbClr val="000000"/>
                </a:solidFill>
                <a:uFillTx/>
              </a:defRPr>
            </a:pPr>
            <a:r>
              <a:rPr lang="en-GB" sz="2000" b="1" spc="300" dirty="0">
                <a:solidFill>
                  <a:srgbClr val="000000"/>
                </a:solidFill>
                <a:latin typeface="Calibri Light"/>
                <a:ea typeface="Calibri Light"/>
                <a:cs typeface="Calibri Light"/>
              </a:rPr>
              <a:t>Time Plan</a:t>
            </a:r>
          </a:p>
          <a:p>
            <a:pPr marL="171450" indent="-171450">
              <a:buFont typeface="Arial,Sans-Serif"/>
              <a:buChar char="•"/>
              <a:defRPr sz="1800" b="0" i="0" u="none" strike="noStrike" kern="0" cap="none" spc="0" baseline="0">
                <a:solidFill>
                  <a:srgbClr val="000000"/>
                </a:solidFill>
                <a:uFillTx/>
              </a:defRPr>
            </a:pPr>
            <a:r>
              <a:rPr lang="en-GB" sz="2000" b="1" spc="300" dirty="0">
                <a:solidFill>
                  <a:srgbClr val="000000"/>
                </a:solidFill>
                <a:latin typeface="Calibri Light"/>
                <a:ea typeface="Calibri Light"/>
                <a:cs typeface="Calibri Light"/>
              </a:rPr>
              <a:t>Dovetailing</a:t>
            </a:r>
          </a:p>
          <a:p>
            <a:pPr marL="171450" indent="-171450">
              <a:buFont typeface="Arial,Sans-Serif"/>
              <a:buChar char="•"/>
              <a:defRPr sz="1800" b="0" i="0" u="none" strike="noStrike" kern="0" cap="none" spc="0" baseline="0">
                <a:solidFill>
                  <a:srgbClr val="000000"/>
                </a:solidFill>
                <a:uFillTx/>
              </a:defRPr>
            </a:pPr>
            <a:r>
              <a:rPr lang="en-GB" sz="2000" b="1" spc="300" dirty="0">
                <a:solidFill>
                  <a:srgbClr val="000000"/>
                </a:solidFill>
                <a:latin typeface="Calibri Light"/>
                <a:ea typeface="Calibri Light"/>
                <a:cs typeface="Calibri Light"/>
              </a:rPr>
              <a:t>Star Profile</a:t>
            </a:r>
          </a:p>
          <a:p>
            <a:pPr>
              <a:defRPr sz="1800" b="0" i="0" u="none" strike="noStrike" kern="0" cap="none" spc="0" baseline="0">
                <a:solidFill>
                  <a:srgbClr val="000000"/>
                </a:solidFill>
                <a:uFillTx/>
              </a:defRPr>
            </a:pPr>
            <a:endParaRPr lang="en-GB" sz="2000" b="1" spc="300" dirty="0">
              <a:solidFill>
                <a:srgbClr val="000000"/>
              </a:solidFill>
              <a:latin typeface="Calibri Light"/>
              <a:ea typeface="Calibri Light"/>
              <a:cs typeface="Calibri Light"/>
            </a:endParaRPr>
          </a:p>
        </p:txBody>
      </p:sp>
      <p:sp>
        <p:nvSpPr>
          <p:cNvPr id="18" name="TextBox 19">
            <a:extLst>
              <a:ext uri="{FF2B5EF4-FFF2-40B4-BE49-F238E27FC236}">
                <a16:creationId xmlns:a16="http://schemas.microsoft.com/office/drawing/2014/main" id="{F2715CE5-F675-0D9F-856D-CA5686E84363}"/>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59D804EF-40B4-E4E3-C49C-DB7B6F97A5E9}"/>
              </a:ext>
            </a:extLst>
          </p:cNvPr>
          <p:cNvSpPr/>
          <p:nvPr/>
        </p:nvSpPr>
        <p:spPr>
          <a:xfrm>
            <a:off x="4563075" y="522055"/>
            <a:ext cx="3058338" cy="529702"/>
          </a:xfrm>
          <a:prstGeom prst="rect">
            <a:avLst/>
          </a:pr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0" i="0" u="sng" strike="noStrike" kern="1200" cap="none" spc="0" baseline="0">
                <a:solidFill>
                  <a:srgbClr val="000000"/>
                </a:solidFill>
                <a:uFillTx/>
                <a:latin typeface="Calibri Light"/>
              </a:rPr>
              <a:t>Food &amp; Nutrition</a:t>
            </a:r>
            <a:endParaRPr lang="en-RU" sz="3200" b="0" i="0" u="sng" strike="noStrike" kern="1200" cap="none" spc="0" baseline="0">
              <a:solidFill>
                <a:srgbClr val="000000"/>
              </a:solidFill>
              <a:uFillTx/>
              <a:latin typeface="Calibri Light"/>
            </a:endParaRPr>
          </a:p>
        </p:txBody>
      </p:sp>
      <p:sp>
        <p:nvSpPr>
          <p:cNvPr id="21" name="Rectangle 22">
            <a:extLst>
              <a:ext uri="{FF2B5EF4-FFF2-40B4-BE49-F238E27FC236}">
                <a16:creationId xmlns:a16="http://schemas.microsoft.com/office/drawing/2014/main" id="{ECFAADBD-0EC4-E679-3BEA-AA7B5D238A6B}"/>
              </a:ext>
            </a:extLst>
          </p:cNvPr>
          <p:cNvSpPr/>
          <p:nvPr/>
        </p:nvSpPr>
        <p:spPr>
          <a:xfrm>
            <a:off x="2088408" y="956633"/>
            <a:ext cx="6854562" cy="584775"/>
          </a:xfrm>
          <a:prstGeom prst="rect">
            <a:avLst/>
          </a:prstGeom>
          <a:noFill/>
          <a:ln cap="flat">
            <a:noFill/>
            <a:prstDash val="solid"/>
          </a:ln>
        </p:spPr>
        <p:txBody>
          <a:bodyPr vert="horz" wrap="square" lIns="91440" tIns="45720" rIns="91440" bIns="45720" anchor="t" anchorCtr="0" compatLnSpc="1">
            <a:spAutoFit/>
          </a:bodyPr>
          <a:lstStyle/>
          <a:p>
            <a:pPr>
              <a:spcAft>
                <a:spcPts val="800"/>
              </a:spcAft>
              <a:defRPr sz="1800" b="0" i="0" u="none" strike="noStrike" kern="0" cap="none" spc="0" baseline="0">
                <a:solidFill>
                  <a:srgbClr val="000000"/>
                </a:solidFill>
                <a:uFillTx/>
              </a:defRPr>
            </a:pPr>
            <a:r>
              <a:rPr lang="en-GB" sz="3200" b="0" i="0" u="none" strike="noStrike" kern="1200" cap="none" spc="0" baseline="0" dirty="0">
                <a:solidFill>
                  <a:srgbClr val="000000"/>
                </a:solidFill>
                <a:uFillTx/>
                <a:latin typeface="Calibri Light"/>
                <a:ea typeface="Calibri"/>
                <a:cs typeface="Times New Roman"/>
              </a:rPr>
              <a:t>Topic </a:t>
            </a:r>
            <a:r>
              <a:rPr lang="en-GB" sz="3200" dirty="0">
                <a:solidFill>
                  <a:srgbClr val="000000"/>
                </a:solidFill>
                <a:latin typeface="Calibri Light"/>
                <a:ea typeface="Calibri"/>
                <a:cs typeface="Times New Roman"/>
              </a:rPr>
              <a:t>Mock NEA (Non Exam Assessment</a:t>
            </a:r>
            <a:endParaRPr lang="en-RU" sz="3200" b="0" i="0" u="none" strike="noStrike" kern="1200" cap="none" spc="0" baseline="0" dirty="0">
              <a:solidFill>
                <a:srgbClr val="A6A6A6"/>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3AB4A709-A178-9946-F579-7E281A5296DB}"/>
              </a:ext>
            </a:extLst>
          </p:cNvPr>
          <p:cNvSpPr txBox="1"/>
          <p:nvPr/>
        </p:nvSpPr>
        <p:spPr>
          <a:xfrm>
            <a:off x="9270470" y="2950622"/>
            <a:ext cx="2878545" cy="369332"/>
          </a:xfrm>
          <a:prstGeom prst="rect">
            <a:avLst/>
          </a:prstGeom>
          <a:noFill/>
          <a:ln cap="flat">
            <a:noFill/>
          </a:ln>
        </p:spPr>
        <p:txBody>
          <a:bodyPr vert="horz" wrap="none" lIns="91440" tIns="45720" rIns="91440" bIns="45720" anchor="t" anchorCtr="0" compatLnSpc="1">
            <a:spAutoFit/>
          </a:bodyPr>
          <a:lstStyle/>
          <a:p>
            <a:pPr>
              <a:defRPr sz="1800" b="0" i="0" u="none" strike="noStrike" kern="0" cap="none" spc="0" baseline="0">
                <a:solidFill>
                  <a:srgbClr val="000000"/>
                </a:solidFill>
                <a:uFillTx/>
              </a:defRPr>
            </a:pPr>
            <a:r>
              <a:rPr lang="en-GB" sz="1800" b="1" i="0" u="none" strike="noStrike" kern="1200" cap="none" spc="0" baseline="0" dirty="0">
                <a:solidFill>
                  <a:srgbClr val="4472C4"/>
                </a:solidFill>
                <a:uFillTx/>
                <a:latin typeface="Calibri Light"/>
                <a:ea typeface="Calibri"/>
                <a:cs typeface="Times New Roman"/>
              </a:rPr>
              <a:t>Year 10 </a:t>
            </a:r>
            <a:r>
              <a:rPr lang="en-GB" b="1" dirty="0">
                <a:solidFill>
                  <a:srgbClr val="4472C4"/>
                </a:solidFill>
                <a:latin typeface="Calibri Light"/>
                <a:ea typeface="Calibri"/>
                <a:cs typeface="Times New Roman"/>
              </a:rPr>
              <a:t>SUMMER</a:t>
            </a:r>
            <a:r>
              <a:rPr lang="en-GB" b="1" kern="0" dirty="0">
                <a:solidFill>
                  <a:srgbClr val="4472C4"/>
                </a:solidFill>
                <a:latin typeface="Calibri Light"/>
                <a:ea typeface="Calibri"/>
                <a:cs typeface="Times New Roman"/>
              </a:rPr>
              <a:t> Half Term 2</a:t>
            </a:r>
            <a:endParaRPr lang="en-GB" sz="1800" b="1" i="0" u="none" strike="noStrike" kern="1200" cap="none" spc="0" baseline="0" dirty="0">
              <a:solidFill>
                <a:srgbClr val="4472C4"/>
              </a:solidFill>
              <a:uFillTx/>
              <a:latin typeface="Calibri Light"/>
              <a:ea typeface="Calibri"/>
              <a:cs typeface="Times New Roman"/>
            </a:endParaRPr>
          </a:p>
        </p:txBody>
      </p:sp>
      <p:sp>
        <p:nvSpPr>
          <p:cNvPr id="23" name="Rectangle 24">
            <a:extLst>
              <a:ext uri="{FF2B5EF4-FFF2-40B4-BE49-F238E27FC236}">
                <a16:creationId xmlns:a16="http://schemas.microsoft.com/office/drawing/2014/main" id="{F2C7F280-BF37-45A1-E024-167559CB3571}"/>
              </a:ext>
            </a:extLst>
          </p:cNvPr>
          <p:cNvSpPr/>
          <p:nvPr/>
        </p:nvSpPr>
        <p:spPr>
          <a:xfrm>
            <a:off x="8487515" y="4128927"/>
            <a:ext cx="3730898" cy="276999"/>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endParaRPr lang="en-GB" sz="1200" b="0" i="0" u="none" strike="noStrike" kern="0" cap="none" spc="0" baseline="0" dirty="0">
              <a:solidFill>
                <a:srgbClr val="202124"/>
              </a:solidFill>
              <a:uFillTx/>
              <a:latin typeface="Calibri Light"/>
              <a:ea typeface="Calibri" pitchFamily="34"/>
              <a:cs typeface="Calibri Light"/>
            </a:endParaRPr>
          </a:p>
        </p:txBody>
      </p:sp>
      <p:pic>
        <p:nvPicPr>
          <p:cNvPr id="24" name="Picture 25">
            <a:extLst>
              <a:ext uri="{FF2B5EF4-FFF2-40B4-BE49-F238E27FC236}">
                <a16:creationId xmlns:a16="http://schemas.microsoft.com/office/drawing/2014/main" id="{FC7A630A-4D01-283B-4D3E-3726DCB898D5}"/>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38A87203-446C-27F2-25DA-2DF3F2CB3F06}"/>
              </a:ext>
            </a:extLst>
          </p:cNvPr>
          <p:cNvSpPr txBox="1"/>
          <p:nvPr/>
        </p:nvSpPr>
        <p:spPr>
          <a:xfrm>
            <a:off x="316675" y="5581402"/>
            <a:ext cx="294903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b="1" baseline="0" dirty="0">
                <a:highlight>
                  <a:srgbClr val="EDEBE9"/>
                </a:highlight>
                <a:latin typeface="Calibri Light"/>
              </a:rPr>
              <a:t> </a:t>
            </a:r>
            <a:r>
              <a:rPr lang="en-GB" sz="1100" b="1" dirty="0">
                <a:solidFill>
                  <a:srgbClr val="000000"/>
                </a:solidFill>
                <a:highlight>
                  <a:srgbClr val="EDEBE9"/>
                </a:highlight>
                <a:latin typeface="Calibri Light"/>
              </a:rPr>
              <a:t>Tudor Habits and Values:  You will be open to failure and feedback this half term as the dishes are complex as throughout the process there are many mistakes that can happen.</a:t>
            </a:r>
            <a:endParaRPr lang="en-GB" sz="1100" b="1" dirty="0">
              <a:highlight>
                <a:srgbClr val="EDEBE9"/>
              </a:highlight>
              <a:latin typeface="Calibri Light"/>
              <a:ea typeface="Calibri Light"/>
              <a:cs typeface="Calibri Light"/>
            </a:endParaRPr>
          </a:p>
        </p:txBody>
      </p:sp>
      <p:sp>
        <p:nvSpPr>
          <p:cNvPr id="29" name="Rounded Rectangle 68">
            <a:extLst>
              <a:ext uri="{FF2B5EF4-FFF2-40B4-BE49-F238E27FC236}">
                <a16:creationId xmlns:a16="http://schemas.microsoft.com/office/drawing/2014/main" id="{97860573-9946-B875-197E-9CE5341FFD28}"/>
              </a:ext>
            </a:extLst>
          </p:cNvPr>
          <p:cNvSpPr/>
          <p:nvPr/>
        </p:nvSpPr>
        <p:spPr>
          <a:xfrm>
            <a:off x="6722003" y="3944443"/>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cs typeface="Calibri Light"/>
              </a:rPr>
              <a:t>Time Plan</a:t>
            </a:r>
            <a:endParaRPr lang="en-US" dirty="0"/>
          </a:p>
        </p:txBody>
      </p:sp>
      <p:sp>
        <p:nvSpPr>
          <p:cNvPr id="30" name="Rounded Rectangle 68">
            <a:extLst>
              <a:ext uri="{FF2B5EF4-FFF2-40B4-BE49-F238E27FC236}">
                <a16:creationId xmlns:a16="http://schemas.microsoft.com/office/drawing/2014/main" id="{C870ABAA-4542-B5A1-B01D-202E90A4AD67}"/>
              </a:ext>
            </a:extLst>
          </p:cNvPr>
          <p:cNvSpPr/>
          <p:nvPr/>
        </p:nvSpPr>
        <p:spPr>
          <a:xfrm>
            <a:off x="4565722" y="5158987"/>
            <a:ext cx="1516383" cy="75806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latin typeface="Calibri Light"/>
                <a:ea typeface="Calibri Light"/>
                <a:cs typeface="Calibri Light"/>
              </a:rPr>
              <a:t>Evaluation – review technical skills </a:t>
            </a:r>
            <a:endParaRPr lang="en-US" dirty="0"/>
          </a:p>
        </p:txBody>
      </p:sp>
      <p:sp>
        <p:nvSpPr>
          <p:cNvPr id="31" name="Rounded Rectangle 68">
            <a:extLst>
              <a:ext uri="{FF2B5EF4-FFF2-40B4-BE49-F238E27FC236}">
                <a16:creationId xmlns:a16="http://schemas.microsoft.com/office/drawing/2014/main" id="{1FE6B4E1-9A8D-02D8-794E-4CCFA5B24469}"/>
              </a:ext>
            </a:extLst>
          </p:cNvPr>
          <p:cNvSpPr/>
          <p:nvPr/>
        </p:nvSpPr>
        <p:spPr>
          <a:xfrm>
            <a:off x="6576859" y="5227634"/>
            <a:ext cx="1289843" cy="69627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a:solidFill>
                  <a:srgbClr val="000000"/>
                </a:solidFill>
                <a:latin typeface="Calibri Light"/>
                <a:cs typeface="Calibri Light"/>
              </a:rPr>
              <a:t>Evaluation – Star Profile </a:t>
            </a:r>
            <a:endParaRPr lang="en-US"/>
          </a:p>
        </p:txBody>
      </p:sp>
      <p:sp>
        <p:nvSpPr>
          <p:cNvPr id="7" name="TextBox 6">
            <a:extLst>
              <a:ext uri="{FF2B5EF4-FFF2-40B4-BE49-F238E27FC236}">
                <a16:creationId xmlns:a16="http://schemas.microsoft.com/office/drawing/2014/main" id="{69685C91-9D7F-28F2-88AD-48478556917D}"/>
              </a:ext>
            </a:extLst>
          </p:cNvPr>
          <p:cNvSpPr txBox="1"/>
          <p:nvPr/>
        </p:nvSpPr>
        <p:spPr>
          <a:xfrm>
            <a:off x="8758051" y="3433947"/>
            <a:ext cx="319644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This half term students will gain insight into what is expected during year 11. Students will complete a mock NEA. This will include a theme (food culture), where students will select a cuisine of their choice. They will be expected to carry out research on their chosen cuisine and select an appropriate dish. They will prepare and cook this dish under assessment conditions. Finally, students will evaluate their findings.</a:t>
            </a:r>
          </a:p>
        </p:txBody>
      </p:sp>
    </p:spTree>
    <p:extLst>
      <p:ext uri="{BB962C8B-B14F-4D97-AF65-F5344CB8AC3E}">
        <p14:creationId xmlns:p14="http://schemas.microsoft.com/office/powerpoint/2010/main" val="15331850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7FRWY77KWDNN-826363275-3281647</_dlc_DocId>
    <_dlc_DocIdUrl xmlns="2c89865b-5e59-414f-9fcc-c21b058460e3">
      <Url>https://tudorgrangeacademiestrust.sharepoint.com/sites/TGA-SOL-STAFF-SHARED/_layouts/15/DocIdRedir.aspx?ID=7FRWY77KWDNN-826363275-3281647</Url>
      <Description>7FRWY77KWDNN-826363275-3281647</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081B6DDE-ED0B-463F-B883-E6DABBCE32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Facet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2024-12-03T13:10:17Z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4c5d312b-3fbb-4b2c-b7e9-aabf7c6e42e7</vt:lpwstr>
  </property>
  <property fmtid="{D5CDD505-2E9C-101B-9397-08002B2CF9AE}" pid="4" name="MediaServiceImageTags">
    <vt:lpwstr/>
  </property>
</Properties>
</file>