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819" r:id="rId6"/>
  </p:sldMasterIdLst>
  <p:sldIdLst>
    <p:sldId id="340"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396E143-A575-622A-CEA6-CBC0FF1BDDC5}" v="2" dt="2024-04-22T11:56:46.3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3" autoAdjust="0"/>
    <p:restoredTop sz="94660"/>
  </p:normalViewPr>
  <p:slideViewPr>
    <p:cSldViewPr snapToGrid="0">
      <p:cViewPr varScale="1">
        <p:scale>
          <a:sx n="161" d="100"/>
          <a:sy n="161" d="100"/>
        </p:scale>
        <p:origin x="15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1.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52A53-444B-D74D-1556-411B8C5743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FA3C449-643E-1DB0-283A-C62EB3309C7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496B2A7-A262-773D-7C0B-F22FDC58F7CC}"/>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C7C9FEF2-554F-F8F5-8CC3-ABB0A64E04B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581E29-368A-444D-F941-428D35D6D5FA}"/>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2016216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B9F49-6AF6-B499-F1E9-12C4543CCAD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7B4F931-487D-A5A2-AF16-46E0FC4B835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CCA0686-2966-2101-3468-6C1542B7ED7C}"/>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2BAF1E1E-330E-A502-3825-316EA485BA0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A80AB13-BF7C-E0FF-7F32-EF6A18B00C61}"/>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1396337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31871-4C5D-BC17-C5C0-48E11B9D9AC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DD0D612-D979-A5B6-A0D3-9F932015C4C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942B2E6-D1DC-227E-BC46-68B3ADEB0CBD}"/>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75187555-84F2-AC9D-B950-E6DA71CAD5B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87B3C98-2E1D-F2E9-7437-523CF651E707}"/>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157764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59A20-5664-F507-8A3D-CF8FE38F979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EF8F75C-FB4A-786B-5F59-63CD13B0682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9BD4850-23F0-7E54-2D84-BD5C84A6AC0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5755B4B-0B00-ADA2-9C64-72755E89C422}"/>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6" name="Footer Placeholder 5">
            <a:extLst>
              <a:ext uri="{FF2B5EF4-FFF2-40B4-BE49-F238E27FC236}">
                <a16:creationId xmlns:a16="http://schemas.microsoft.com/office/drawing/2014/main" id="{45DB1B22-9544-66F2-B1A0-187A3C0FB02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592703E-DC22-4A48-7F5B-356CD0ABF447}"/>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2221446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2DADA-34D5-71F1-3F00-A1F584AC660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F4DFA1A-5D3B-2B26-9A6A-2E122F05F4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9BFA2E7-DC27-4FE6-4FCF-EF0A418D9B9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56907C2-6E8B-2D37-07F2-18862A5926C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78FD6B-8F27-86F8-3A54-438201B31D0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8543868-11FC-529C-927B-FF5AC0447214}"/>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8" name="Footer Placeholder 7">
            <a:extLst>
              <a:ext uri="{FF2B5EF4-FFF2-40B4-BE49-F238E27FC236}">
                <a16:creationId xmlns:a16="http://schemas.microsoft.com/office/drawing/2014/main" id="{6D0ADF41-5018-1144-47F7-5330C6AD075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43B0CE1-0676-22D2-58E4-79F825EA7811}"/>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34410952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727A2-7BBA-5901-A6D6-E8528D90C36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C79F119-CCE4-3CBD-3D4D-25635B796894}"/>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4" name="Footer Placeholder 3">
            <a:extLst>
              <a:ext uri="{FF2B5EF4-FFF2-40B4-BE49-F238E27FC236}">
                <a16:creationId xmlns:a16="http://schemas.microsoft.com/office/drawing/2014/main" id="{FFDFF985-DBF8-3ED8-1D02-E49A00765A4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FE7B297-E3AB-8C44-DB42-F8C0B7428826}"/>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1644091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5FE18B-AB59-F428-7A69-E362C8EF8544}"/>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3" name="Footer Placeholder 2">
            <a:extLst>
              <a:ext uri="{FF2B5EF4-FFF2-40B4-BE49-F238E27FC236}">
                <a16:creationId xmlns:a16="http://schemas.microsoft.com/office/drawing/2014/main" id="{85DC4ABF-0A46-7336-1FE2-5AF3F0CFEFC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7B2FB62-2BB2-32B1-6365-AA64344E26EF}"/>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3570838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91252-A541-0F7F-5CF0-AE4D701894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08DB679-234C-0520-9F8B-EED4F38E08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4C8D3E5-3FCB-F1FC-EC23-81DAFF84EF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28CC0E-3DF8-4778-35AE-954AF7E32900}"/>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6" name="Footer Placeholder 5">
            <a:extLst>
              <a:ext uri="{FF2B5EF4-FFF2-40B4-BE49-F238E27FC236}">
                <a16:creationId xmlns:a16="http://schemas.microsoft.com/office/drawing/2014/main" id="{EA401F1C-8A3B-4879-32A5-928B9F3657E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D1FF02-F2F1-CE32-AD1B-DE4DF65D12BB}"/>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4460700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73184-A608-567F-AE75-EF8C8E43E5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A574C9E-656D-3F03-29F2-7BFD228F74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F436C9E-46BF-4437-177F-99C8056C41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D9F692-45BB-F0D0-2043-73BB7C07E237}"/>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6" name="Footer Placeholder 5">
            <a:extLst>
              <a:ext uri="{FF2B5EF4-FFF2-40B4-BE49-F238E27FC236}">
                <a16:creationId xmlns:a16="http://schemas.microsoft.com/office/drawing/2014/main" id="{94E6C0BF-C4BE-9342-7836-E009C2B7110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252C4F0-55FE-A159-E0EF-C4E705E0FC86}"/>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3983807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E72B5-B27A-F3DA-501F-CEAF3DD11DE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BEF6C69-A797-E772-9F90-4AB4313720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BC2AD43-F493-BBB4-36E0-E3D6163425BF}"/>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19E6C4A5-7A76-8F86-723A-77235A5C6BE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7D3F2CC-267E-B401-FDAB-05EACFC4BEA6}"/>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2003697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340D312-5D0B-1C74-D1E5-401F38E9F5C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28922E7-0D79-726B-D5D6-B48F464E7DA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A244E8-6B7D-E811-99A7-26103C6FF5C6}"/>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E7236741-858D-C978-B9A9-F936BF0340E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2802A0F-1E47-8672-92C6-025495DB4BA3}"/>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27242451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6040569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8774545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4997410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88C2D68-0390-4864-8DC3-ACF9CF001CCE}" type="datetimeFigureOut">
              <a:rPr lang="en-GB" smtClean="0"/>
              <a:t>03/12/2024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2154037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88C2D68-0390-4864-8DC3-ACF9CF001CCE}" type="datetimeFigureOut">
              <a:rPr lang="en-GB" smtClean="0"/>
              <a:t>03/12/2024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37105625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A88C2D68-0390-4864-8DC3-ACF9CF001CCE}" type="datetimeFigureOut">
              <a:rPr lang="en-GB" smtClean="0"/>
              <a:t>03/12/2024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6866359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8C2D68-0390-4864-8DC3-ACF9CF001CCE}" type="datetimeFigureOut">
              <a:rPr lang="en-GB" smtClean="0"/>
              <a:t>03/12/2024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37938340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88C2D68-0390-4864-8DC3-ACF9CF001CCE}" type="datetimeFigureOut">
              <a:rPr lang="en-GB" smtClean="0"/>
              <a:t>03/12/2024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41369720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88C2D68-0390-4864-8DC3-ACF9CF001CCE}" type="datetimeFigureOut">
              <a:rPr lang="en-GB" smtClean="0"/>
              <a:t>03/12/2024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225426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5658428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latin typeface="Arial"/>
              </a:rPr>
              <a:t>”</a:t>
            </a:r>
            <a:endParaRPr lang="en-US">
              <a:solidFill>
                <a:schemeClr val="accent1">
                  <a:lumMod val="60000"/>
                  <a:lumOff val="40000"/>
                </a:schemeClr>
              </a:solidFill>
              <a:latin typeface="Arial"/>
            </a:endParaRPr>
          </a:p>
        </p:txBody>
      </p:sp>
    </p:spTree>
    <p:extLst>
      <p:ext uri="{BB962C8B-B14F-4D97-AF65-F5344CB8AC3E}">
        <p14:creationId xmlns:p14="http://schemas.microsoft.com/office/powerpoint/2010/main" val="22321018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5105863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0138308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8261356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076477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4136077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C8123A4-8C49-E01E-8BDB-EC48CD1744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5FA537D-2D80-9F5D-2A15-8445B7FFEA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1873C3D-342F-AC1B-745B-7C7B7E074B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296C7F83-8973-92AD-0631-040CEB87BB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1DC2DA3-6D4D-35F2-A9D1-4A755402B98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76F2DB-FE57-4982-A4AC-576111B31795}" type="slidenum">
              <a:rPr lang="en-GB" smtClean="0"/>
              <a:t>‹#›</a:t>
            </a:fld>
            <a:endParaRPr lang="en-GB"/>
          </a:p>
        </p:txBody>
      </p:sp>
    </p:spTree>
    <p:extLst>
      <p:ext uri="{BB962C8B-B14F-4D97-AF65-F5344CB8AC3E}">
        <p14:creationId xmlns:p14="http://schemas.microsoft.com/office/powerpoint/2010/main" val="22159554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88C2D68-0390-4864-8DC3-ACF9CF001CCE}" type="datetimeFigureOut">
              <a:rPr lang="en-GB" smtClean="0"/>
              <a:t>03/12/2024</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5FF1B29-1BB8-4905-AF50-3081099F727F}" type="slidenum">
              <a:rPr lang="en-GB" smtClean="0"/>
              <a:t>‹#›</a:t>
            </a:fld>
            <a:endParaRPr lang="en-GB"/>
          </a:p>
        </p:txBody>
      </p:sp>
    </p:spTree>
    <p:extLst>
      <p:ext uri="{BB962C8B-B14F-4D97-AF65-F5344CB8AC3E}">
        <p14:creationId xmlns:p14="http://schemas.microsoft.com/office/powerpoint/2010/main" val="2096326895"/>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 id="2147483831" r:id="rId12"/>
    <p:sldLayoutId id="2147483832" r:id="rId13"/>
    <p:sldLayoutId id="2147483833" r:id="rId14"/>
    <p:sldLayoutId id="2147483834" r:id="rId15"/>
    <p:sldLayoutId id="214748383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0">
  <p:cSld name="Slide1">
    <p:spTree>
      <p:nvGrpSpPr>
        <p:cNvPr id="1" name=""/>
        <p:cNvGrpSpPr/>
        <p:nvPr/>
      </p:nvGrpSpPr>
      <p:grpSpPr>
        <a:xfrm>
          <a:off x="0" y="0"/>
          <a:ext cx="0" cy="0"/>
          <a:chOff x="0" y="0"/>
          <a:chExt cx="0" cy="0"/>
        </a:xfrm>
      </p:grpSpPr>
      <p:grpSp>
        <p:nvGrpSpPr>
          <p:cNvPr id="2" name="Group 3">
            <a:extLst>
              <a:ext uri="{FF2B5EF4-FFF2-40B4-BE49-F238E27FC236}">
                <a16:creationId xmlns:a16="http://schemas.microsoft.com/office/drawing/2014/main" id="{EB280D79-D1D6-B980-0549-500CD8257A53}"/>
              </a:ext>
            </a:extLst>
          </p:cNvPr>
          <p:cNvGrpSpPr/>
          <p:nvPr/>
        </p:nvGrpSpPr>
        <p:grpSpPr>
          <a:xfrm>
            <a:off x="1690143" y="1548453"/>
            <a:ext cx="6679792" cy="4463867"/>
            <a:chOff x="1681072" y="1557524"/>
            <a:chExt cx="6679792" cy="4463867"/>
          </a:xfrm>
        </p:grpSpPr>
        <p:grpSp>
          <p:nvGrpSpPr>
            <p:cNvPr id="3" name="Group 4">
              <a:extLst>
                <a:ext uri="{FF2B5EF4-FFF2-40B4-BE49-F238E27FC236}">
                  <a16:creationId xmlns:a16="http://schemas.microsoft.com/office/drawing/2014/main" id="{F82484F1-0A29-1D84-1886-EC0C7F84A5CE}"/>
                </a:ext>
              </a:extLst>
            </p:cNvPr>
            <p:cNvGrpSpPr/>
            <p:nvPr/>
          </p:nvGrpSpPr>
          <p:grpSpPr>
            <a:xfrm>
              <a:off x="1681072" y="1557524"/>
              <a:ext cx="6679792" cy="4463867"/>
              <a:chOff x="1681072" y="1557524"/>
              <a:chExt cx="6679792" cy="4463867"/>
            </a:xfrm>
          </p:grpSpPr>
          <p:pic>
            <p:nvPicPr>
              <p:cNvPr id="4" name="Picture 7">
                <a:extLst>
                  <a:ext uri="{FF2B5EF4-FFF2-40B4-BE49-F238E27FC236}">
                    <a16:creationId xmlns:a16="http://schemas.microsoft.com/office/drawing/2014/main" id="{F6F92231-799E-7A8B-7087-BC2D3272FC45}"/>
                  </a:ext>
                </a:extLst>
              </p:cNvPr>
              <p:cNvPicPr>
                <a:picLocks noChangeAspect="1"/>
              </p:cNvPicPr>
              <p:nvPr/>
            </p:nvPicPr>
            <p:blipFill>
              <a:blip r:embed="rId2"/>
              <a:srcRect l="10067" r="23069"/>
              <a:stretch>
                <a:fillRect/>
              </a:stretch>
            </p:blipFill>
            <p:spPr>
              <a:xfrm>
                <a:off x="1681072" y="1937589"/>
                <a:ext cx="6679792" cy="4066190"/>
              </a:xfrm>
              <a:prstGeom prst="rect">
                <a:avLst/>
              </a:prstGeom>
              <a:noFill/>
              <a:ln cap="flat">
                <a:noFill/>
              </a:ln>
            </p:spPr>
          </p:pic>
          <p:sp>
            <p:nvSpPr>
              <p:cNvPr id="5" name="Oval 8">
                <a:extLst>
                  <a:ext uri="{FF2B5EF4-FFF2-40B4-BE49-F238E27FC236}">
                    <a16:creationId xmlns:a16="http://schemas.microsoft.com/office/drawing/2014/main" id="{3E3AFF21-9842-30E3-9C76-E3ABB7252F11}"/>
                  </a:ext>
                </a:extLst>
              </p:cNvPr>
              <p:cNvSpPr/>
              <p:nvPr/>
            </p:nvSpPr>
            <p:spPr>
              <a:xfrm>
                <a:off x="3183584" y="1749987"/>
                <a:ext cx="1407261" cy="892719"/>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FF00"/>
              </a:solidFill>
              <a:ln w="19046"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400" b="1" i="0" u="none" strike="noStrike" kern="1200" cap="none" spc="0" baseline="0">
                    <a:solidFill>
                      <a:srgbClr val="000000"/>
                    </a:solidFill>
                    <a:uFillTx/>
                    <a:latin typeface="Calibri Light"/>
                    <a:cs typeface="Calibri Light"/>
                  </a:rPr>
                  <a:t>Practical 1</a:t>
                </a:r>
              </a:p>
              <a:p>
                <a:pPr algn="ctr">
                  <a:defRPr sz="1800" b="0" i="0" u="none" strike="noStrike" kern="0" cap="none" spc="0" baseline="0">
                    <a:solidFill>
                      <a:srgbClr val="000000"/>
                    </a:solidFill>
                    <a:uFillTx/>
                  </a:defRPr>
                </a:pPr>
                <a:r>
                  <a:rPr lang="en-GB" sz="1400">
                    <a:solidFill>
                      <a:srgbClr val="000000"/>
                    </a:solidFill>
                    <a:latin typeface="Calibri Light"/>
                    <a:cs typeface="Calibri Light"/>
                  </a:rPr>
                  <a:t>Chicken Roulade</a:t>
                </a:r>
                <a:endParaRPr lang="en-GB"/>
              </a:p>
            </p:txBody>
          </p:sp>
          <p:sp>
            <p:nvSpPr>
              <p:cNvPr id="6" name="Rounded Rectangle 68">
                <a:extLst>
                  <a:ext uri="{FF2B5EF4-FFF2-40B4-BE49-F238E27FC236}">
                    <a16:creationId xmlns:a16="http://schemas.microsoft.com/office/drawing/2014/main" id="{1804F7D0-30F8-91DE-4FA4-CB330A4EB1A5}"/>
                  </a:ext>
                </a:extLst>
              </p:cNvPr>
              <p:cNvSpPr/>
              <p:nvPr/>
            </p:nvSpPr>
            <p:spPr>
              <a:xfrm rot="21270508">
                <a:off x="2353688" y="5067895"/>
                <a:ext cx="1372651" cy="68688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b="1">
                    <a:solidFill>
                      <a:srgbClr val="000000"/>
                    </a:solidFill>
                    <a:latin typeface="Calibri Light"/>
                    <a:cs typeface="Calibri Light"/>
                  </a:rPr>
                  <a:t>Types of fish </a:t>
                </a:r>
                <a:endParaRPr lang="en-US" b="1"/>
              </a:p>
            </p:txBody>
          </p:sp>
          <p:sp>
            <p:nvSpPr>
              <p:cNvPr id="7" name="TextBox 10">
                <a:extLst>
                  <a:ext uri="{FF2B5EF4-FFF2-40B4-BE49-F238E27FC236}">
                    <a16:creationId xmlns:a16="http://schemas.microsoft.com/office/drawing/2014/main" id="{CAB3BF45-29F9-8025-80FD-26FAB7103099}"/>
                  </a:ext>
                </a:extLst>
              </p:cNvPr>
              <p:cNvSpPr txBox="1"/>
              <p:nvPr/>
            </p:nvSpPr>
            <p:spPr>
              <a:xfrm rot="427312">
                <a:off x="3877184" y="4526318"/>
                <a:ext cx="1551846" cy="461665"/>
              </a:xfrm>
              <a:prstGeom prst="rect">
                <a:avLst/>
              </a:prstGeom>
              <a:solidFill>
                <a:srgbClr val="FFFFFF"/>
              </a:solidFill>
              <a:ln w="9528" cap="flat">
                <a:solidFill>
                  <a:srgbClr val="000000"/>
                </a:solidFill>
                <a:prstDash val="solid"/>
                <a:miter/>
              </a:ln>
            </p:spPr>
            <p:txBody>
              <a:bodyPr vert="horz" wrap="square" lIns="91440" tIns="45720" rIns="91440" bIns="45720" anchor="t" anchorCtr="1" compatLnSpc="1">
                <a:spAutoFit/>
              </a:bodyPr>
              <a:lstStyle/>
              <a:p>
                <a:pPr algn="ctr">
                  <a:defRPr sz="1800" b="0" i="0" u="none" strike="noStrike" kern="0" cap="none" spc="0" baseline="0">
                    <a:solidFill>
                      <a:srgbClr val="000000"/>
                    </a:solidFill>
                    <a:uFillTx/>
                  </a:defRPr>
                </a:pPr>
                <a:r>
                  <a:rPr lang="en-GB" sz="1200" b="1">
                    <a:solidFill>
                      <a:srgbClr val="000000"/>
                    </a:solidFill>
                    <a:latin typeface="Calibri Light"/>
                    <a:cs typeface="Calibri Light"/>
                  </a:rPr>
                  <a:t>Nutritional values of fish </a:t>
                </a:r>
                <a:endParaRPr lang="en-US" b="1"/>
              </a:p>
            </p:txBody>
          </p:sp>
          <p:sp>
            <p:nvSpPr>
              <p:cNvPr id="8" name="Rounded Rectangle 68">
                <a:extLst>
                  <a:ext uri="{FF2B5EF4-FFF2-40B4-BE49-F238E27FC236}">
                    <a16:creationId xmlns:a16="http://schemas.microsoft.com/office/drawing/2014/main" id="{143582DA-0F9B-1FAE-EB88-45759985A069}"/>
                  </a:ext>
                </a:extLst>
              </p:cNvPr>
              <p:cNvSpPr/>
              <p:nvPr/>
            </p:nvSpPr>
            <p:spPr>
              <a:xfrm>
                <a:off x="4334734" y="5325112"/>
                <a:ext cx="1289843" cy="69627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b="1">
                    <a:solidFill>
                      <a:srgbClr val="000000"/>
                    </a:solidFill>
                    <a:latin typeface="Calibri Light"/>
                    <a:cs typeface="Calibri Light"/>
                  </a:rPr>
                  <a:t>Cooking with eggs </a:t>
                </a:r>
                <a:endParaRPr lang="en-US" b="1"/>
              </a:p>
            </p:txBody>
          </p:sp>
          <p:sp>
            <p:nvSpPr>
              <p:cNvPr id="9" name="Rounded Rectangle 68">
                <a:extLst>
                  <a:ext uri="{FF2B5EF4-FFF2-40B4-BE49-F238E27FC236}">
                    <a16:creationId xmlns:a16="http://schemas.microsoft.com/office/drawing/2014/main" id="{854837A2-E7EC-0DD3-83AC-067F7E9AB668}"/>
                  </a:ext>
                </a:extLst>
              </p:cNvPr>
              <p:cNvSpPr/>
              <p:nvPr/>
            </p:nvSpPr>
            <p:spPr>
              <a:xfrm rot="20826454">
                <a:off x="5342098" y="3667366"/>
                <a:ext cx="1500283" cy="764292"/>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b="1">
                    <a:solidFill>
                      <a:srgbClr val="000000"/>
                    </a:solidFill>
                    <a:latin typeface="Calibri Light"/>
                    <a:cs typeface="Calibri Light"/>
                  </a:rPr>
                  <a:t>Choosing, storing &amp; freezing meat</a:t>
                </a:r>
                <a:endParaRPr lang="en-US" b="1"/>
              </a:p>
            </p:txBody>
          </p:sp>
          <p:sp>
            <p:nvSpPr>
              <p:cNvPr id="11" name="Rounded Rectangle 68">
                <a:extLst>
                  <a:ext uri="{FF2B5EF4-FFF2-40B4-BE49-F238E27FC236}">
                    <a16:creationId xmlns:a16="http://schemas.microsoft.com/office/drawing/2014/main" id="{3A86F874-4975-B178-1C9A-D1322E82AE41}"/>
                  </a:ext>
                </a:extLst>
              </p:cNvPr>
              <p:cNvSpPr/>
              <p:nvPr/>
            </p:nvSpPr>
            <p:spPr>
              <a:xfrm rot="160371">
                <a:off x="5077738" y="2019157"/>
                <a:ext cx="1417538" cy="62134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b="1">
                    <a:solidFill>
                      <a:srgbClr val="000000"/>
                    </a:solidFill>
                    <a:latin typeface="Calibri Light"/>
                    <a:cs typeface="Calibri Light"/>
                  </a:rPr>
                  <a:t>Types of meat, poultry, offal &amp; game</a:t>
                </a:r>
                <a:endParaRPr lang="en-GB" sz="1200" b="1" i="0" u="none" strike="noStrike" kern="1200" cap="none" spc="0" baseline="0">
                  <a:solidFill>
                    <a:srgbClr val="000000"/>
                  </a:solidFill>
                  <a:uFillTx/>
                  <a:latin typeface="Calibri Light"/>
                  <a:ea typeface="Calibri Light"/>
                  <a:cs typeface="Calibri Light"/>
                </a:endParaRPr>
              </a:p>
            </p:txBody>
          </p:sp>
          <p:sp>
            <p:nvSpPr>
              <p:cNvPr id="12" name="TextBox 15">
                <a:extLst>
                  <a:ext uri="{FF2B5EF4-FFF2-40B4-BE49-F238E27FC236}">
                    <a16:creationId xmlns:a16="http://schemas.microsoft.com/office/drawing/2014/main" id="{19D1A6D9-BAC8-FD45-13F0-7519C772D29C}"/>
                  </a:ext>
                </a:extLst>
              </p:cNvPr>
              <p:cNvSpPr txBox="1"/>
              <p:nvPr/>
            </p:nvSpPr>
            <p:spPr>
              <a:xfrm>
                <a:off x="1716246" y="1557524"/>
                <a:ext cx="1233056" cy="461665"/>
              </a:xfrm>
              <a:prstGeom prst="rect">
                <a:avLst/>
              </a:prstGeom>
              <a:solidFill>
                <a:srgbClr val="FFFFFF"/>
              </a:solidFill>
              <a:ln w="9528" cap="flat">
                <a:solidFill>
                  <a:srgbClr val="000000"/>
                </a:solidFill>
                <a:prstDash val="solid"/>
                <a:miter/>
              </a:ln>
            </p:spPr>
            <p:txBody>
              <a:bodyPr vert="horz" wrap="square" lIns="91440" tIns="45720" rIns="91440" bIns="45720" anchor="t" anchorCtr="1" compatLnSpc="1">
                <a:spAutoFit/>
              </a:bodyPr>
              <a:lstStyle/>
              <a:p>
                <a:pPr algn="ctr">
                  <a:defRPr sz="1800" b="0" i="0" u="none" strike="noStrike" kern="0" cap="none" spc="0" baseline="0">
                    <a:solidFill>
                      <a:srgbClr val="000000"/>
                    </a:solidFill>
                    <a:uFillTx/>
                  </a:defRPr>
                </a:pPr>
                <a:r>
                  <a:rPr lang="en-GB" sz="1200" b="1">
                    <a:solidFill>
                      <a:srgbClr val="000000"/>
                    </a:solidFill>
                    <a:latin typeface="Calibri Light"/>
                    <a:cs typeface="Calibri Light"/>
                  </a:rPr>
                  <a:t>Meat, Poultry, Fish &amp; Eggs </a:t>
                </a:r>
                <a:endParaRPr lang="en-US" sz="1800" b="1" i="0" u="none" strike="noStrike" cap="none" spc="0" baseline="0">
                  <a:solidFill>
                    <a:srgbClr val="000000"/>
                  </a:solidFill>
                  <a:uFillTx/>
                  <a:latin typeface="Calibri"/>
                  <a:ea typeface="Calibri"/>
                  <a:cs typeface="Calibri"/>
                </a:endParaRPr>
              </a:p>
            </p:txBody>
          </p:sp>
          <p:sp>
            <p:nvSpPr>
              <p:cNvPr id="13" name="Rounded Rectangle 68">
                <a:extLst>
                  <a:ext uri="{FF2B5EF4-FFF2-40B4-BE49-F238E27FC236}">
                    <a16:creationId xmlns:a16="http://schemas.microsoft.com/office/drawing/2014/main" id="{1E4F876F-C7C1-8C47-9877-C178BBCD18A2}"/>
                  </a:ext>
                </a:extLst>
              </p:cNvPr>
              <p:cNvSpPr/>
              <p:nvPr/>
            </p:nvSpPr>
            <p:spPr>
              <a:xfrm>
                <a:off x="3468063" y="3031354"/>
                <a:ext cx="1187165" cy="63177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b="1">
                    <a:solidFill>
                      <a:srgbClr val="000000"/>
                    </a:solidFill>
                    <a:latin typeface="Calibri Light"/>
                    <a:cs typeface="Calibri Light"/>
                  </a:rPr>
                  <a:t>Cuts of meat &amp; preparing raw meat</a:t>
                </a:r>
                <a:endParaRPr lang="en-US" b="1"/>
              </a:p>
            </p:txBody>
          </p:sp>
          <p:sp>
            <p:nvSpPr>
              <p:cNvPr id="14" name="Oval 17">
                <a:extLst>
                  <a:ext uri="{FF2B5EF4-FFF2-40B4-BE49-F238E27FC236}">
                    <a16:creationId xmlns:a16="http://schemas.microsoft.com/office/drawing/2014/main" id="{68CF9617-2DBE-FF63-52BF-EF6241002C9C}"/>
                  </a:ext>
                </a:extLst>
              </p:cNvPr>
              <p:cNvSpPr/>
              <p:nvPr/>
            </p:nvSpPr>
            <p:spPr>
              <a:xfrm>
                <a:off x="4800828" y="2731962"/>
                <a:ext cx="1362492" cy="103386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FF00"/>
              </a:solidFill>
              <a:ln w="19046"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400" b="1" i="0" u="none" strike="noStrike" kern="1200" cap="none" spc="0" baseline="0">
                    <a:solidFill>
                      <a:srgbClr val="000000"/>
                    </a:solidFill>
                    <a:uFillTx/>
                    <a:latin typeface="Calibri Light"/>
                    <a:cs typeface="Calibri Light"/>
                  </a:rPr>
                  <a:t>Practical 2</a:t>
                </a:r>
                <a:r>
                  <a:rPr lang="en-GB" sz="1400" b="0" i="0" u="none" strike="noStrike" kern="1200" cap="none" spc="0" baseline="0">
                    <a:solidFill>
                      <a:srgbClr val="000000"/>
                    </a:solidFill>
                    <a:uFillTx/>
                    <a:latin typeface="Calibri Light"/>
                    <a:cs typeface="Calibri Light"/>
                  </a:rPr>
                  <a:t> </a:t>
                </a:r>
              </a:p>
              <a:p>
                <a:pPr algn="ctr">
                  <a:defRPr sz="1800" b="0" i="0" u="none" strike="noStrike" kern="0" cap="none" spc="0" baseline="0">
                    <a:solidFill>
                      <a:srgbClr val="000000"/>
                    </a:solidFill>
                    <a:uFillTx/>
                  </a:defRPr>
                </a:pPr>
                <a:r>
                  <a:rPr lang="en-GB" sz="1400">
                    <a:solidFill>
                      <a:srgbClr val="000000"/>
                    </a:solidFill>
                    <a:latin typeface="Calibri Light"/>
                    <a:cs typeface="Calibri Light"/>
                  </a:rPr>
                  <a:t>Lasagne al Forno</a:t>
                </a:r>
                <a:endParaRPr lang="en-GB"/>
              </a:p>
            </p:txBody>
          </p:sp>
        </p:grpSp>
        <p:sp>
          <p:nvSpPr>
            <p:cNvPr id="15" name="Rounded Rectangle 68">
              <a:extLst>
                <a:ext uri="{FF2B5EF4-FFF2-40B4-BE49-F238E27FC236}">
                  <a16:creationId xmlns:a16="http://schemas.microsoft.com/office/drawing/2014/main" id="{E67EE47C-E9AF-BA6A-2167-0506D986F58B}"/>
                </a:ext>
              </a:extLst>
            </p:cNvPr>
            <p:cNvSpPr/>
            <p:nvPr/>
          </p:nvSpPr>
          <p:spPr>
            <a:xfrm>
              <a:off x="6723930" y="1988298"/>
              <a:ext cx="1240895" cy="601583"/>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b="1">
                  <a:solidFill>
                    <a:srgbClr val="000000"/>
                  </a:solidFill>
                  <a:latin typeface="Calibri Light"/>
                  <a:cs typeface="Calibri Light"/>
                </a:rPr>
                <a:t>Nutritional value of meat &amp; poultry</a:t>
              </a:r>
              <a:endParaRPr lang="en-US" b="1"/>
            </a:p>
          </p:txBody>
        </p:sp>
      </p:grpSp>
      <p:sp>
        <p:nvSpPr>
          <p:cNvPr id="17" name="Rectangle 18">
            <a:extLst>
              <a:ext uri="{FF2B5EF4-FFF2-40B4-BE49-F238E27FC236}">
                <a16:creationId xmlns:a16="http://schemas.microsoft.com/office/drawing/2014/main" id="{D2DEDB03-B17F-F301-87F4-E213FE358BE3}"/>
              </a:ext>
            </a:extLst>
          </p:cNvPr>
          <p:cNvSpPr/>
          <p:nvPr/>
        </p:nvSpPr>
        <p:spPr>
          <a:xfrm>
            <a:off x="8590353" y="104081"/>
            <a:ext cx="3532299" cy="2677656"/>
          </a:xfrm>
          <a:prstGeom prst="rect">
            <a:avLst/>
          </a:prstGeom>
          <a:solidFill>
            <a:srgbClr val="11F72C"/>
          </a:solid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1" i="0" u="sng" strike="noStrike" kern="1200" cap="none" spc="0" baseline="0">
                <a:solidFill>
                  <a:srgbClr val="000000"/>
                </a:solidFill>
                <a:uFillTx/>
                <a:latin typeface="Calibri Light"/>
                <a:cs typeface="Times New Roman"/>
              </a:rPr>
              <a:t>Vocabulary</a:t>
            </a:r>
            <a:r>
              <a:rPr lang="en-GB" sz="2400" b="1" i="0" u="sng" strike="noStrike" kern="1200" cap="none" spc="300" baseline="0">
                <a:solidFill>
                  <a:srgbClr val="000000"/>
                </a:solidFill>
                <a:uFillTx/>
                <a:latin typeface="Calibri Light"/>
                <a:cs typeface="Times New Roman"/>
              </a:rPr>
              <a:t>:</a:t>
            </a:r>
          </a:p>
          <a:p>
            <a:pPr>
              <a:defRPr sz="1800" b="0" i="0" u="none" strike="noStrike" kern="0" cap="none" spc="0" baseline="0">
                <a:solidFill>
                  <a:srgbClr val="000000"/>
                </a:solidFill>
                <a:uFillTx/>
              </a:defRPr>
            </a:pPr>
            <a:r>
              <a:rPr lang="en-GB" sz="2400" b="1" spc="300">
                <a:solidFill>
                  <a:srgbClr val="000000"/>
                </a:solidFill>
                <a:latin typeface="Calibri Light"/>
                <a:ea typeface="Calibri Light"/>
                <a:cs typeface="Calibri Light"/>
              </a:rPr>
              <a:t>Offal</a:t>
            </a:r>
          </a:p>
          <a:p>
            <a:pPr>
              <a:defRPr sz="1800" b="0" i="0" u="none" strike="noStrike" kern="0" cap="none" spc="0" baseline="0">
                <a:solidFill>
                  <a:srgbClr val="000000"/>
                </a:solidFill>
                <a:uFillTx/>
              </a:defRPr>
            </a:pPr>
            <a:r>
              <a:rPr lang="en-GB" sz="2400" b="1" spc="300">
                <a:solidFill>
                  <a:srgbClr val="000000"/>
                </a:solidFill>
                <a:latin typeface="Calibri Light"/>
                <a:ea typeface="Calibri Light"/>
                <a:cs typeface="Calibri Light"/>
              </a:rPr>
              <a:t>Battery eggs</a:t>
            </a:r>
          </a:p>
          <a:p>
            <a:pPr>
              <a:defRPr sz="1800" b="0" i="0" u="none" strike="noStrike" kern="0" cap="none" spc="0" baseline="0">
                <a:solidFill>
                  <a:srgbClr val="000000"/>
                </a:solidFill>
                <a:uFillTx/>
              </a:defRPr>
            </a:pPr>
            <a:r>
              <a:rPr lang="en-GB" sz="2400" b="1" spc="300">
                <a:solidFill>
                  <a:srgbClr val="000000"/>
                </a:solidFill>
                <a:latin typeface="Calibri Light"/>
                <a:ea typeface="Calibri Light"/>
                <a:cs typeface="Calibri Light"/>
              </a:rPr>
              <a:t>Coagulation</a:t>
            </a:r>
          </a:p>
          <a:p>
            <a:pPr>
              <a:defRPr sz="1800" b="0" i="0" u="none" strike="noStrike" kern="0" cap="none" spc="0" baseline="0">
                <a:solidFill>
                  <a:srgbClr val="000000"/>
                </a:solidFill>
                <a:uFillTx/>
              </a:defRPr>
            </a:pPr>
            <a:r>
              <a:rPr lang="en-GB" sz="2400" b="1" spc="300">
                <a:solidFill>
                  <a:srgbClr val="000000"/>
                </a:solidFill>
                <a:latin typeface="Calibri Light"/>
                <a:ea typeface="Calibri Light"/>
                <a:cs typeface="Calibri Light"/>
              </a:rPr>
              <a:t>Lecithin</a:t>
            </a:r>
          </a:p>
          <a:p>
            <a:pPr>
              <a:defRPr sz="1800" b="0" i="0" u="none" strike="noStrike" kern="0" cap="none" spc="0" baseline="0">
                <a:solidFill>
                  <a:srgbClr val="000000"/>
                </a:solidFill>
                <a:uFillTx/>
              </a:defRPr>
            </a:pPr>
            <a:r>
              <a:rPr lang="en-GB" sz="2400" b="1" spc="300">
                <a:solidFill>
                  <a:srgbClr val="000000"/>
                </a:solidFill>
                <a:latin typeface="Calibri Light"/>
                <a:ea typeface="Calibri Light"/>
                <a:cs typeface="Calibri Light"/>
              </a:rPr>
              <a:t>Marine Stewardship Council</a:t>
            </a:r>
            <a:endParaRPr lang="en-GB"/>
          </a:p>
        </p:txBody>
      </p:sp>
      <p:sp>
        <p:nvSpPr>
          <p:cNvPr id="18" name="TextBox 19">
            <a:extLst>
              <a:ext uri="{FF2B5EF4-FFF2-40B4-BE49-F238E27FC236}">
                <a16:creationId xmlns:a16="http://schemas.microsoft.com/office/drawing/2014/main" id="{F2715CE5-F675-0D9F-856D-CA5686E84363}"/>
              </a:ext>
            </a:extLst>
          </p:cNvPr>
          <p:cNvSpPr txBox="1"/>
          <p:nvPr/>
        </p:nvSpPr>
        <p:spPr>
          <a:xfrm>
            <a:off x="4057686" y="-65809"/>
            <a:ext cx="4129659" cy="707882"/>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4000" b="1" i="0" u="none" strike="noStrike" kern="1200" cap="none" spc="0" baseline="0">
                <a:solidFill>
                  <a:srgbClr val="000000"/>
                </a:solidFill>
                <a:uFillTx/>
                <a:latin typeface="Britannic Bold" pitchFamily="34"/>
              </a:rPr>
              <a:t>Learning Journey</a:t>
            </a:r>
          </a:p>
        </p:txBody>
      </p:sp>
      <p:sp>
        <p:nvSpPr>
          <p:cNvPr id="19" name="Rectangle 20">
            <a:extLst>
              <a:ext uri="{FF2B5EF4-FFF2-40B4-BE49-F238E27FC236}">
                <a16:creationId xmlns:a16="http://schemas.microsoft.com/office/drawing/2014/main" id="{59D804EF-40B4-E4E3-C49C-DB7B6F97A5E9}"/>
              </a:ext>
            </a:extLst>
          </p:cNvPr>
          <p:cNvSpPr/>
          <p:nvPr/>
        </p:nvSpPr>
        <p:spPr>
          <a:xfrm>
            <a:off x="4563075" y="611120"/>
            <a:ext cx="3058338" cy="529702"/>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3200" b="0" i="0" u="sng" strike="noStrike" kern="1200" cap="none" spc="0" baseline="0">
                <a:solidFill>
                  <a:srgbClr val="000000"/>
                </a:solidFill>
                <a:uFillTx/>
                <a:latin typeface="Calibri Light"/>
              </a:rPr>
              <a:t>Food &amp; Nutrition</a:t>
            </a:r>
            <a:endParaRPr lang="en-RU" sz="3200" b="0" i="0" u="sng" strike="noStrike" kern="1200" cap="none" spc="0" baseline="0">
              <a:solidFill>
                <a:srgbClr val="000000"/>
              </a:solidFill>
              <a:uFillTx/>
              <a:latin typeface="Calibri Light"/>
            </a:endParaRPr>
          </a:p>
        </p:txBody>
      </p:sp>
      <p:sp>
        <p:nvSpPr>
          <p:cNvPr id="21" name="Rectangle 22">
            <a:extLst>
              <a:ext uri="{FF2B5EF4-FFF2-40B4-BE49-F238E27FC236}">
                <a16:creationId xmlns:a16="http://schemas.microsoft.com/office/drawing/2014/main" id="{ECFAADBD-0EC4-E679-3BEA-AA7B5D238A6B}"/>
              </a:ext>
            </a:extLst>
          </p:cNvPr>
          <p:cNvSpPr/>
          <p:nvPr/>
        </p:nvSpPr>
        <p:spPr>
          <a:xfrm>
            <a:off x="3050804" y="1045698"/>
            <a:ext cx="7059907" cy="584775"/>
          </a:xfrm>
          <a:prstGeom prst="rect">
            <a:avLst/>
          </a:prstGeom>
          <a:noFill/>
          <a:ln cap="flat">
            <a:noFill/>
            <a:prstDash val="solid"/>
          </a:ln>
        </p:spPr>
        <p:txBody>
          <a:bodyPr vert="horz" wrap="square" lIns="91440" tIns="45720" rIns="91440" bIns="45720" anchor="t" anchorCtr="0" compatLnSpc="1">
            <a:spAutoFit/>
          </a:bodyPr>
          <a:lstStyle/>
          <a:p>
            <a:pPr>
              <a:spcAft>
                <a:spcPts val="800"/>
              </a:spcAft>
              <a:defRPr sz="1800" b="0" i="0" u="none" strike="noStrike" kern="0" cap="none" spc="0" baseline="0">
                <a:solidFill>
                  <a:srgbClr val="000000"/>
                </a:solidFill>
                <a:uFillTx/>
              </a:defRPr>
            </a:pPr>
            <a:r>
              <a:rPr lang="en-GB" sz="3200" b="0" i="0" u="none" strike="noStrike" kern="1200" cap="none" spc="0" baseline="0">
                <a:solidFill>
                  <a:srgbClr val="000000"/>
                </a:solidFill>
                <a:uFillTx/>
                <a:latin typeface="Calibri Light"/>
                <a:ea typeface="Calibri"/>
                <a:cs typeface="Times New Roman"/>
              </a:rPr>
              <a:t>Topic </a:t>
            </a:r>
            <a:r>
              <a:rPr lang="en-GB" sz="3200">
                <a:solidFill>
                  <a:srgbClr val="000000"/>
                </a:solidFill>
                <a:latin typeface="Calibri Light"/>
                <a:ea typeface="Calibri"/>
                <a:cs typeface="Times New Roman"/>
              </a:rPr>
              <a:t>Meat, Poultry, Fish &amp; Eggs</a:t>
            </a:r>
            <a:endParaRPr lang="en-RU" sz="3200" b="0" i="0" u="none" strike="noStrike" cap="none" spc="0" baseline="0">
              <a:solidFill>
                <a:srgbClr val="A6A6A6"/>
              </a:solidFill>
              <a:uFillTx/>
              <a:latin typeface="Calibri Light"/>
              <a:ea typeface="Calibri"/>
              <a:cs typeface="Times New Roman" pitchFamily="18"/>
            </a:endParaRPr>
          </a:p>
        </p:txBody>
      </p:sp>
      <p:sp>
        <p:nvSpPr>
          <p:cNvPr id="22" name="TextBox 23">
            <a:extLst>
              <a:ext uri="{FF2B5EF4-FFF2-40B4-BE49-F238E27FC236}">
                <a16:creationId xmlns:a16="http://schemas.microsoft.com/office/drawing/2014/main" id="{3AB4A709-A178-9946-F579-7E281A5296DB}"/>
              </a:ext>
            </a:extLst>
          </p:cNvPr>
          <p:cNvSpPr txBox="1"/>
          <p:nvPr/>
        </p:nvSpPr>
        <p:spPr>
          <a:xfrm>
            <a:off x="9279541" y="2837641"/>
            <a:ext cx="2153988" cy="369335"/>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800" b="1" i="0" u="none" strike="noStrike" kern="1200" cap="none" spc="0" baseline="0">
                <a:solidFill>
                  <a:srgbClr val="4472C4"/>
                </a:solidFill>
                <a:uFillTx/>
                <a:latin typeface="Calibri Light"/>
                <a:ea typeface="Calibri"/>
                <a:cs typeface="Times New Roman"/>
              </a:rPr>
              <a:t>Year 10 Spring Term </a:t>
            </a:r>
            <a:r>
              <a:rPr lang="en-GB" b="1">
                <a:solidFill>
                  <a:srgbClr val="4472C4"/>
                </a:solidFill>
                <a:latin typeface="Calibri Light"/>
                <a:ea typeface="Calibri"/>
                <a:cs typeface="Times New Roman"/>
              </a:rPr>
              <a:t>2</a:t>
            </a:r>
            <a:endParaRPr lang="en-RU" sz="1800" b="1" i="0" u="none" strike="noStrike" kern="1200" cap="none" spc="0" baseline="0">
              <a:solidFill>
                <a:srgbClr val="4472C4"/>
              </a:solidFill>
              <a:uFillTx/>
              <a:latin typeface="Calibri Light"/>
              <a:cs typeface="Times New Roman"/>
            </a:endParaRPr>
          </a:p>
        </p:txBody>
      </p:sp>
      <p:sp>
        <p:nvSpPr>
          <p:cNvPr id="23" name="Rectangle 24">
            <a:extLst>
              <a:ext uri="{FF2B5EF4-FFF2-40B4-BE49-F238E27FC236}">
                <a16:creationId xmlns:a16="http://schemas.microsoft.com/office/drawing/2014/main" id="{F2C7F280-BF37-45A1-E024-167559CB3571}"/>
              </a:ext>
            </a:extLst>
          </p:cNvPr>
          <p:cNvSpPr/>
          <p:nvPr/>
        </p:nvSpPr>
        <p:spPr>
          <a:xfrm>
            <a:off x="8405872" y="3158284"/>
            <a:ext cx="3585756" cy="3570208"/>
          </a:xfrm>
          <a:prstGeom prst="rect">
            <a:avLst/>
          </a:prstGeom>
          <a:noFill/>
          <a:ln cap="flat">
            <a:noFill/>
            <a:prstDash val="solid"/>
          </a:ln>
        </p:spPr>
        <p:txBody>
          <a:bodyPr vert="horz" wrap="square" lIns="91440" tIns="45720" rIns="91440" bIns="45720" anchor="t" anchorCtr="0" compatLnSpc="1">
            <a:spAutoFit/>
          </a:bodyPr>
          <a:lstStyle/>
          <a:p>
            <a:pPr>
              <a:defRPr sz="1800" b="0" i="0" u="none" strike="noStrike" kern="0" cap="none" spc="0" baseline="0">
                <a:solidFill>
                  <a:srgbClr val="000000"/>
                </a:solidFill>
                <a:uFillTx/>
              </a:defRPr>
            </a:pPr>
            <a:r>
              <a:rPr lang="en-GB" sz="1500">
                <a:solidFill>
                  <a:srgbClr val="000000"/>
                </a:solidFill>
                <a:latin typeface="Calibri"/>
                <a:ea typeface="Calibri"/>
                <a:cs typeface="Calibri"/>
              </a:rPr>
              <a:t>Protein is an essential part of the diet.  This half term students will gain insight into the different types of HBV protein and discover the nutritional benefits of including protein in the diet.  Students will learn techniques on how to prepare meat and ways it can be processed.  We will investigate the different types of fish and the diverse ways eggs can be farmed.  The practical skills you will be developing this half term will be butterflying and filling meat, preparing multi element dishes such as lasagne and making puff pastry and a custard.</a:t>
            </a:r>
          </a:p>
          <a:p>
            <a:pPr marL="0" marR="0" lvl="0" indent="0" algn="l" defTabSz="914400">
              <a:lnSpc>
                <a:spcPct val="100000"/>
              </a:lnSpc>
              <a:spcBef>
                <a:spcPts val="0"/>
              </a:spcBef>
              <a:spcAft>
                <a:spcPts val="0"/>
              </a:spcAft>
              <a:buNone/>
              <a:tabLst/>
              <a:defRPr sz="1800" b="0" i="0" u="none" strike="noStrike" kern="0" cap="none" spc="0" baseline="0">
                <a:solidFill>
                  <a:srgbClr val="000000"/>
                </a:solidFill>
                <a:uFillTx/>
              </a:defRPr>
            </a:pPr>
            <a:endParaRPr lang="en-GB" sz="1600" b="0" i="0" u="none" strike="noStrike" kern="1200" cap="none" spc="0" baseline="0">
              <a:solidFill>
                <a:srgbClr val="000000"/>
              </a:solidFill>
              <a:uFillTx/>
              <a:latin typeface="Calibri"/>
              <a:ea typeface="Calibri"/>
              <a:cs typeface="Calibri"/>
            </a:endParaRPr>
          </a:p>
        </p:txBody>
      </p:sp>
      <p:pic>
        <p:nvPicPr>
          <p:cNvPr id="24" name="Picture 25">
            <a:extLst>
              <a:ext uri="{FF2B5EF4-FFF2-40B4-BE49-F238E27FC236}">
                <a16:creationId xmlns:a16="http://schemas.microsoft.com/office/drawing/2014/main" id="{FC7A630A-4D01-283B-4D3E-3726DCB898D5}"/>
              </a:ext>
            </a:extLst>
          </p:cNvPr>
          <p:cNvPicPr>
            <a:picLocks noChangeAspect="1"/>
          </p:cNvPicPr>
          <p:nvPr/>
        </p:nvPicPr>
        <p:blipFill>
          <a:blip r:embed="rId3"/>
          <a:stretch>
            <a:fillRect/>
          </a:stretch>
        </p:blipFill>
        <p:spPr>
          <a:xfrm>
            <a:off x="241474" y="161967"/>
            <a:ext cx="1033985" cy="983007"/>
          </a:xfrm>
          <a:prstGeom prst="rect">
            <a:avLst/>
          </a:prstGeom>
          <a:noFill/>
          <a:ln cap="flat">
            <a:noFill/>
          </a:ln>
        </p:spPr>
      </p:pic>
      <p:sp>
        <p:nvSpPr>
          <p:cNvPr id="25" name="TextBox 24">
            <a:extLst>
              <a:ext uri="{FF2B5EF4-FFF2-40B4-BE49-F238E27FC236}">
                <a16:creationId xmlns:a16="http://schemas.microsoft.com/office/drawing/2014/main" id="{8F873C14-0505-4CB3-75EA-95D5C4A133FB}"/>
              </a:ext>
            </a:extLst>
          </p:cNvPr>
          <p:cNvSpPr txBox="1"/>
          <p:nvPr/>
        </p:nvSpPr>
        <p:spPr>
          <a:xfrm>
            <a:off x="91980" y="2961926"/>
            <a:ext cx="2370174"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en-GB" sz="1400"/>
              <a:t>TUDOR HABITS AND VALUES:  </a:t>
            </a:r>
            <a:r>
              <a:rPr lang="en-US" sz="1400"/>
              <a:t>​</a:t>
            </a:r>
          </a:p>
          <a:p>
            <a:pPr rtl="0"/>
            <a:r>
              <a:rPr lang="en-US" sz="1200"/>
              <a:t>You will be open to failure and feedback this half term as the dishes are complex as throughout the process there are many mistakes that can happen ​</a:t>
            </a:r>
          </a:p>
        </p:txBody>
      </p:sp>
      <p:sp>
        <p:nvSpPr>
          <p:cNvPr id="29" name="Rounded Rectangle 68">
            <a:extLst>
              <a:ext uri="{FF2B5EF4-FFF2-40B4-BE49-F238E27FC236}">
                <a16:creationId xmlns:a16="http://schemas.microsoft.com/office/drawing/2014/main" id="{93FB7922-57AC-EE7B-C5C8-BBBFC6A91651}"/>
              </a:ext>
            </a:extLst>
          </p:cNvPr>
          <p:cNvSpPr/>
          <p:nvPr/>
        </p:nvSpPr>
        <p:spPr>
          <a:xfrm>
            <a:off x="6383476" y="5380946"/>
            <a:ext cx="1690907" cy="712551"/>
          </a:xfrm>
          <a:prstGeom prst="roundRect">
            <a:avLst/>
          </a:prstGeom>
          <a:solidFill>
            <a:schemeClr val="bg1"/>
          </a:solidFill>
          <a:ln>
            <a:solidFill>
              <a:schemeClr val="tx1"/>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GB" sz="1200" b="1">
                <a:solidFill>
                  <a:schemeClr val="tx1"/>
                </a:solidFill>
                <a:latin typeface="+mj-lt"/>
                <a:cs typeface="Calibri Light"/>
              </a:rPr>
              <a:t>Eggs – Farming methods </a:t>
            </a:r>
          </a:p>
        </p:txBody>
      </p:sp>
    </p:spTree>
    <p:extLst>
      <p:ext uri="{BB962C8B-B14F-4D97-AF65-F5344CB8AC3E}">
        <p14:creationId xmlns:p14="http://schemas.microsoft.com/office/powerpoint/2010/main" val="15331850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2c89865b-5e59-414f-9fcc-c21b058460e3">7FRWY77KWDNN-826363275-3281639</_dlc_DocId>
    <_dlc_DocIdUrl xmlns="2c89865b-5e59-414f-9fcc-c21b058460e3">
      <Url>https://tudorgrangeacademiestrust.sharepoint.com/sites/TGA-SOL-STAFF-SHARED/_layouts/15/DocIdRedir.aspx?ID=7FRWY77KWDNN-826363275-3281639</Url>
      <Description>7FRWY77KWDNN-826363275-3281639</Description>
    </_dlc_DocIdUrl>
    <IconOverlay xmlns="http://schemas.microsoft.com/sharepoint/v4" xsi:nil="true"/>
    <TaxCatchAll xmlns="2c89865b-5e59-414f-9fcc-c21b058460e3" xsi:nil="true"/>
    <lcf76f155ced4ddcb4097134ff3c332f xmlns="c30133e2-1539-4610-bd5a-315007332f2c">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9A9D652D86F994481216BCF694F4025" ma:contentTypeVersion="19" ma:contentTypeDescription="Create a new document." ma:contentTypeScope="" ma:versionID="efa6d504d16cba0acc33769a4260a999">
  <xsd:schema xmlns:xsd="http://www.w3.org/2001/XMLSchema" xmlns:xs="http://www.w3.org/2001/XMLSchema" xmlns:p="http://schemas.microsoft.com/office/2006/metadata/properties" xmlns:ns2="2c89865b-5e59-414f-9fcc-c21b058460e3" xmlns:ns3="c30133e2-1539-4610-bd5a-315007332f2c" xmlns:ns4="http://schemas.microsoft.com/sharepoint/v4" targetNamespace="http://schemas.microsoft.com/office/2006/metadata/properties" ma:root="true" ma:fieldsID="5faf94d6bc035774506d9446157692d1" ns2:_="" ns3:_="" ns4:_="">
    <xsd:import namespace="2c89865b-5e59-414f-9fcc-c21b058460e3"/>
    <xsd:import namespace="c30133e2-1539-4610-bd5a-315007332f2c"/>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AutoTags" minOccurs="0"/>
                <xsd:element ref="ns3:MediaLengthInSeconds" minOccurs="0"/>
                <xsd:element ref="ns2:SharedWithUsers" minOccurs="0"/>
                <xsd:element ref="ns2:SharedWithDetails" minOccurs="0"/>
                <xsd:element ref="ns3:MediaServiceAutoKeyPoints" minOccurs="0"/>
                <xsd:element ref="ns3:MediaServiceKeyPoints" minOccurs="0"/>
                <xsd:element ref="ns3:MediaServiceOCR" minOccurs="0"/>
                <xsd:element ref="ns3:MediaServiceGenerationTime" minOccurs="0"/>
                <xsd:element ref="ns3:MediaServiceEventHashCode" minOccurs="0"/>
                <xsd:element ref="ns3:MediaServiceLocation" minOccurs="0"/>
                <xsd:element ref="ns3:lcf76f155ced4ddcb4097134ff3c332f" minOccurs="0"/>
                <xsd:element ref="ns2:TaxCatchAll" minOccurs="0"/>
                <xsd:element ref="ns4:IconOverlay"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89865b-5e59-414f-9fcc-c21b058460e3"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8e199936-3b82-4c34-8ff8-9f8f5bd3e1e5}" ma:internalName="TaxCatchAll" ma:showField="CatchAllData" ma:web="2c89865b-5e59-414f-9fcc-c21b058460e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30133e2-1539-4610-bd5a-315007332f2c"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ternalName="MediaServiceLocation" ma:readOnly="true">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5f55a224-095f-4da9-9687-d73f269d84a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7"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13AA06F9-E618-47D2-9957-5B18497310D3}">
  <ds:schemaRefs>
    <ds:schemaRef ds:uri="http://schemas.microsoft.com/sharepoint/v3/contenttype/forms"/>
  </ds:schemaRefs>
</ds:datastoreItem>
</file>

<file path=customXml/itemProps2.xml><?xml version="1.0" encoding="utf-8"?>
<ds:datastoreItem xmlns:ds="http://schemas.openxmlformats.org/officeDocument/2006/customXml" ds:itemID="{6DDC7B6F-013E-4D71-B61E-E502E441CDEB}">
  <ds:schemaRefs>
    <ds:schemaRef ds:uri="http://schemas.microsoft.com/office/2006/metadata/properties"/>
    <ds:schemaRef ds:uri="http://schemas.microsoft.com/office/infopath/2007/PartnerControls"/>
    <ds:schemaRef ds:uri="098897a3-539c-4fad-85cb-e6f76c9fe8a7"/>
    <ds:schemaRef ds:uri="a58c7342-cf3e-40a1-8a2e-01e5f32da5b3"/>
    <ds:schemaRef ds:uri="2c89865b-5e59-414f-9fcc-c21b058460e3"/>
    <ds:schemaRef ds:uri="http://schemas.microsoft.com/sharepoint/v4"/>
    <ds:schemaRef ds:uri="c30133e2-1539-4610-bd5a-315007332f2c"/>
  </ds:schemaRefs>
</ds:datastoreItem>
</file>

<file path=customXml/itemProps3.xml><?xml version="1.0" encoding="utf-8"?>
<ds:datastoreItem xmlns:ds="http://schemas.openxmlformats.org/officeDocument/2006/customXml" ds:itemID="{9DA02306-DC66-4301-946F-CC5E365812D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89865b-5e59-414f-9fcc-c21b058460e3"/>
    <ds:schemaRef ds:uri="c30133e2-1539-4610-bd5a-315007332f2c"/>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59B54F2C-9B45-4EB2-BA40-0D15A2267B9E}">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Widescreen</PresentationFormat>
  <Paragraphs>0</Paragraphs>
  <Slides>1</Slides>
  <Notes>0</Notes>
  <HiddenSlides>0</HiddenSlides>
  <MMClips>0</MMClips>
  <ScaleCrop>false</ScaleCrop>
  <HeadingPairs>
    <vt:vector size="4" baseType="variant">
      <vt:variant>
        <vt:lpstr>Theme</vt:lpstr>
      </vt:variant>
      <vt:variant>
        <vt:i4>2</vt:i4>
      </vt:variant>
      <vt:variant>
        <vt:lpstr>Slide Titles</vt:lpstr>
      </vt:variant>
      <vt:variant>
        <vt:i4>1</vt:i4>
      </vt:variant>
    </vt:vector>
  </HeadingPairs>
  <TitlesOfParts>
    <vt:vector size="3" baseType="lpstr">
      <vt:lpstr>Office Theme</vt:lpstr>
      <vt:lpstr>Facet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Ryan Barrett</dc:creator>
  <cp:lastModifiedBy>Ryan Barrett</cp:lastModifiedBy>
  <cp:revision>4</cp:revision>
  <dcterms:created xsi:type="dcterms:W3CDTF">2023-02-08T10:40:11Z</dcterms:created>
  <dcterms:modified xsi:type="dcterms:W3CDTF">2024-12-03T13:09:42Z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0x01010019A9D652D86F994481216BCF694F4025</vt:lpwstr>
  </property>
  <property fmtid="{D5CDD505-2E9C-101B-9397-08002B2CF9AE}" pid="3" name="_dlc_DocIdItemGuid">
    <vt:lpwstr>54d7cbc2-8228-42c0-93a5-c664387976df</vt:lpwstr>
  </property>
  <property fmtid="{D5CDD505-2E9C-101B-9397-08002B2CF9AE}" pid="4" name="MediaServiceImageTags">
    <vt:lpwstr/>
  </property>
</Properties>
</file>