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819" r:id="rId6"/>
  </p:sldMasterIdLst>
  <p:sldIdLst>
    <p:sldId id="3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0A7AC6-A0D2-4D86-212F-1AC3056828B9}" v="2" dt="2024-04-22T11:43:41.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tandard -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9"/>
          <p:cNvSpPr>
            <a:spLocks noGrp="1"/>
          </p:cNvSpPr>
          <p:nvPr>
            <p:ph type="title"/>
          </p:nvPr>
        </p:nvSpPr>
        <p:spPr/>
        <p:txBody>
          <a:bodyPr/>
          <a:lstStyle/>
          <a:p>
            <a:r>
              <a:rPr lang="en-US"/>
              <a:t>Click to edit Master title style</a:t>
            </a:r>
            <a:endParaRPr lang="en-GB"/>
          </a:p>
        </p:txBody>
      </p:sp>
      <p:sp>
        <p:nvSpPr>
          <p:cNvPr id="16" name="Text Placeholder 15"/>
          <p:cNvSpPr>
            <a:spLocks noGrp="1"/>
          </p:cNvSpPr>
          <p:nvPr>
            <p:ph type="body" sz="quarter" idx="13"/>
          </p:nvPr>
        </p:nvSpPr>
        <p:spPr>
          <a:xfrm>
            <a:off x="2038351" y="457200"/>
            <a:ext cx="5594349" cy="361950"/>
          </a:xfrm>
        </p:spPr>
        <p:txBody>
          <a:bodyPr/>
          <a:lstStyle>
            <a:lvl1pPr marL="0" indent="0">
              <a:buNone/>
              <a:defRPr sz="2100">
                <a:solidFill>
                  <a:schemeClr val="bg1"/>
                </a:solidFill>
                <a:latin typeface="Myriad Pro" pitchFamily="34" charset="0"/>
              </a:defRPr>
            </a:lvl1pPr>
          </a:lstStyle>
          <a:p>
            <a:pPr lvl="0"/>
            <a:r>
              <a:rPr lang="en-US"/>
              <a:t>Click to edit Master text</a:t>
            </a:r>
            <a:endParaRPr lang="en-GB"/>
          </a:p>
        </p:txBody>
      </p:sp>
      <p:sp>
        <p:nvSpPr>
          <p:cNvPr id="5" name="Slide Number Placeholder 5"/>
          <p:cNvSpPr>
            <a:spLocks noGrp="1"/>
          </p:cNvSpPr>
          <p:nvPr>
            <p:ph type="sldNum" sz="quarter" idx="14"/>
          </p:nvPr>
        </p:nvSpPr>
        <p:spPr/>
        <p:txBody>
          <a:bodyPr/>
          <a:lstStyle>
            <a:lvl1pPr>
              <a:defRPr/>
            </a:lvl1pPr>
          </a:lstStyle>
          <a:p>
            <a:pPr>
              <a:defRPr/>
            </a:pPr>
            <a:fld id="{CF5AE59A-FC4C-4694-92D9-0CE9F8174757}" type="slidenum">
              <a:rPr lang="en-US" altLang="en-US"/>
              <a:pPr>
                <a:defRPr/>
              </a:pPr>
              <a:t>‹#›</a:t>
            </a:fld>
            <a:endParaRPr lang="en-US" altLang="en-US"/>
          </a:p>
        </p:txBody>
      </p:sp>
    </p:spTree>
    <p:extLst>
      <p:ext uri="{BB962C8B-B14F-4D97-AF65-F5344CB8AC3E}">
        <p14:creationId xmlns:p14="http://schemas.microsoft.com/office/powerpoint/2010/main" val="350498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48"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EB280D79-D1D6-B980-0549-500CD8257A53}"/>
              </a:ext>
            </a:extLst>
          </p:cNvPr>
          <p:cNvGrpSpPr/>
          <p:nvPr/>
        </p:nvGrpSpPr>
        <p:grpSpPr>
          <a:xfrm>
            <a:off x="110603" y="1294454"/>
            <a:ext cx="8299313" cy="5237527"/>
            <a:chOff x="155960" y="1448667"/>
            <a:chExt cx="8299313" cy="5237527"/>
          </a:xfrm>
        </p:grpSpPr>
        <p:grpSp>
          <p:nvGrpSpPr>
            <p:cNvPr id="3" name="Group 4">
              <a:extLst>
                <a:ext uri="{FF2B5EF4-FFF2-40B4-BE49-F238E27FC236}">
                  <a16:creationId xmlns:a16="http://schemas.microsoft.com/office/drawing/2014/main" id="{F82484F1-0A29-1D84-1886-EC0C7F84A5CE}"/>
                </a:ext>
              </a:extLst>
            </p:cNvPr>
            <p:cNvGrpSpPr/>
            <p:nvPr/>
          </p:nvGrpSpPr>
          <p:grpSpPr>
            <a:xfrm>
              <a:off x="155960" y="1448667"/>
              <a:ext cx="8299313" cy="4645826"/>
              <a:chOff x="155960" y="1448667"/>
              <a:chExt cx="8299313" cy="4645826"/>
            </a:xfrm>
          </p:grpSpPr>
          <p:pic>
            <p:nvPicPr>
              <p:cNvPr id="4" name="Picture 7">
                <a:extLst>
                  <a:ext uri="{FF2B5EF4-FFF2-40B4-BE49-F238E27FC236}">
                    <a16:creationId xmlns:a16="http://schemas.microsoft.com/office/drawing/2014/main" id="{F6F92231-799E-7A8B-7087-BC2D3272FC45}"/>
                  </a:ext>
                </a:extLst>
              </p:cNvPr>
              <p:cNvPicPr>
                <a:picLocks noChangeAspect="1"/>
              </p:cNvPicPr>
              <p:nvPr/>
            </p:nvPicPr>
            <p:blipFill>
              <a:blip r:embed="rId2"/>
              <a:srcRect l="10067" r="23069"/>
              <a:stretch>
                <a:fillRect/>
              </a:stretch>
            </p:blipFill>
            <p:spPr>
              <a:xfrm>
                <a:off x="1635715" y="2028303"/>
                <a:ext cx="6679792" cy="4066190"/>
              </a:xfrm>
              <a:prstGeom prst="rect">
                <a:avLst/>
              </a:prstGeom>
              <a:noFill/>
              <a:ln cap="flat">
                <a:noFill/>
              </a:ln>
            </p:spPr>
          </p:pic>
          <p:sp>
            <p:nvSpPr>
              <p:cNvPr id="5" name="Oval 8">
                <a:extLst>
                  <a:ext uri="{FF2B5EF4-FFF2-40B4-BE49-F238E27FC236}">
                    <a16:creationId xmlns:a16="http://schemas.microsoft.com/office/drawing/2014/main" id="{3E3AFF21-9842-30E3-9C76-E3ABB7252F11}"/>
                  </a:ext>
                </a:extLst>
              </p:cNvPr>
              <p:cNvSpPr/>
              <p:nvPr/>
            </p:nvSpPr>
            <p:spPr>
              <a:xfrm>
                <a:off x="6821227" y="1849773"/>
                <a:ext cx="1634046" cy="116486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dirty="0">
                    <a:solidFill>
                      <a:srgbClr val="000000"/>
                    </a:solidFill>
                    <a:uFillTx/>
                    <a:latin typeface="Calibri Light"/>
                    <a:cs typeface="Calibri Light"/>
                  </a:rPr>
                  <a:t>Practical 1</a:t>
                </a:r>
              </a:p>
              <a:p>
                <a:pPr algn="ctr">
                  <a:defRPr sz="1800" b="0" i="0" u="none" strike="noStrike" kern="0" cap="none" spc="0" baseline="0">
                    <a:solidFill>
                      <a:srgbClr val="000000"/>
                    </a:solidFill>
                    <a:uFillTx/>
                  </a:defRPr>
                </a:pPr>
                <a:r>
                  <a:rPr lang="en-GB" sz="1400" dirty="0">
                    <a:solidFill>
                      <a:srgbClr val="000000"/>
                    </a:solidFill>
                    <a:latin typeface="Calibri Light"/>
                    <a:cs typeface="Calibri Light"/>
                  </a:rPr>
                  <a:t> Pannacotta </a:t>
                </a:r>
                <a:endParaRPr lang="en-GB" sz="1400" b="0" i="0" u="none" strike="noStrike" kern="1200" cap="none" spc="0" baseline="0" dirty="0">
                  <a:solidFill>
                    <a:srgbClr val="000000"/>
                  </a:solidFill>
                  <a:uFillTx/>
                  <a:latin typeface="Calibri Light"/>
                  <a:cs typeface="Calibri Light"/>
                </a:endParaRPr>
              </a:p>
            </p:txBody>
          </p:sp>
          <p:sp>
            <p:nvSpPr>
              <p:cNvPr id="6" name="Rounded Rectangle 68">
                <a:extLst>
                  <a:ext uri="{FF2B5EF4-FFF2-40B4-BE49-F238E27FC236}">
                    <a16:creationId xmlns:a16="http://schemas.microsoft.com/office/drawing/2014/main" id="{1804F7D0-30F8-91DE-4FA4-CB330A4EB1A5}"/>
                  </a:ext>
                </a:extLst>
              </p:cNvPr>
              <p:cNvSpPr/>
              <p:nvPr/>
            </p:nvSpPr>
            <p:spPr>
              <a:xfrm rot="21270508">
                <a:off x="3600108" y="3693584"/>
                <a:ext cx="1472436" cy="7957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Macronutrients – fats </a:t>
                </a:r>
                <a:endParaRPr lang="en-US" dirty="0"/>
              </a:p>
            </p:txBody>
          </p:sp>
          <p:sp>
            <p:nvSpPr>
              <p:cNvPr id="7" name="TextBox 10">
                <a:extLst>
                  <a:ext uri="{FF2B5EF4-FFF2-40B4-BE49-F238E27FC236}">
                    <a16:creationId xmlns:a16="http://schemas.microsoft.com/office/drawing/2014/main" id="{CAB3BF45-29F9-8025-80FD-26FAB7103099}"/>
                  </a:ext>
                </a:extLst>
              </p:cNvPr>
              <p:cNvSpPr txBox="1"/>
              <p:nvPr/>
            </p:nvSpPr>
            <p:spPr>
              <a:xfrm rot="427312">
                <a:off x="1700568" y="3715023"/>
                <a:ext cx="1560917" cy="461665"/>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Process of making yogurt </a:t>
                </a:r>
                <a:endParaRPr lang="en-US" sz="1200"/>
              </a:p>
            </p:txBody>
          </p:sp>
          <p:sp>
            <p:nvSpPr>
              <p:cNvPr id="8" name="Rounded Rectangle 68">
                <a:extLst>
                  <a:ext uri="{FF2B5EF4-FFF2-40B4-BE49-F238E27FC236}">
                    <a16:creationId xmlns:a16="http://schemas.microsoft.com/office/drawing/2014/main" id="{143582DA-0F9B-1FAE-EB88-45759985A069}"/>
                  </a:ext>
                </a:extLst>
              </p:cNvPr>
              <p:cNvSpPr/>
              <p:nvPr/>
            </p:nvSpPr>
            <p:spPr>
              <a:xfrm>
                <a:off x="4135161" y="2884898"/>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ea typeface="Calibri Light"/>
                    <a:cs typeface="Calibri Light"/>
                  </a:rPr>
                  <a:t>Process of making cheese </a:t>
                </a:r>
                <a:endParaRPr lang="en-GB" sz="1200" b="0" i="0" u="none" strike="noStrike" cap="none" spc="0" baseline="0" dirty="0">
                  <a:solidFill>
                    <a:srgbClr val="000000"/>
                  </a:solidFill>
                  <a:uFillTx/>
                  <a:latin typeface="Calibri Light"/>
                  <a:ea typeface="Calibri Light"/>
                  <a:cs typeface="Calibri Light"/>
                </a:endParaRPr>
              </a:p>
            </p:txBody>
          </p:sp>
          <p:sp>
            <p:nvSpPr>
              <p:cNvPr id="9" name="Rounded Rectangle 68">
                <a:extLst>
                  <a:ext uri="{FF2B5EF4-FFF2-40B4-BE49-F238E27FC236}">
                    <a16:creationId xmlns:a16="http://schemas.microsoft.com/office/drawing/2014/main" id="{854837A2-E7EC-0DD3-83AC-067F7E9AB668}"/>
                  </a:ext>
                </a:extLst>
              </p:cNvPr>
              <p:cNvSpPr/>
              <p:nvPr/>
            </p:nvSpPr>
            <p:spPr>
              <a:xfrm rot="20826454">
                <a:off x="5559812" y="2850937"/>
                <a:ext cx="1500283" cy="76429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Different types of cheese </a:t>
                </a:r>
                <a:endParaRPr lang="en-US" dirty="0"/>
              </a:p>
            </p:txBody>
          </p:sp>
          <p:sp>
            <p:nvSpPr>
              <p:cNvPr id="10" name="Oval 13">
                <a:extLst>
                  <a:ext uri="{FF2B5EF4-FFF2-40B4-BE49-F238E27FC236}">
                    <a16:creationId xmlns:a16="http://schemas.microsoft.com/office/drawing/2014/main" id="{2A4957CB-9A05-D9DB-AA15-F0EBA483EA00}"/>
                  </a:ext>
                </a:extLst>
              </p:cNvPr>
              <p:cNvSpPr/>
              <p:nvPr/>
            </p:nvSpPr>
            <p:spPr>
              <a:xfrm>
                <a:off x="6737564" y="4119718"/>
                <a:ext cx="1334301" cy="103386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1" i="0" u="none" strike="noStrike" kern="1200" cap="none" spc="0" baseline="0" dirty="0">
                    <a:solidFill>
                      <a:srgbClr val="000000"/>
                    </a:solidFill>
                    <a:uFillTx/>
                    <a:latin typeface="Calibri Light"/>
                    <a:cs typeface="Calibri Light"/>
                  </a:rPr>
                  <a:t>Practical 3</a:t>
                </a:r>
              </a:p>
              <a:p>
                <a:pPr algn="ctr">
                  <a:defRPr sz="1800" b="0" i="0" u="none" strike="noStrike" kern="0" cap="none" spc="0" baseline="0">
                    <a:solidFill>
                      <a:srgbClr val="000000"/>
                    </a:solidFill>
                    <a:uFillTx/>
                  </a:defRPr>
                </a:pPr>
                <a:r>
                  <a:rPr lang="en-GB" sz="1600" dirty="0">
                    <a:solidFill>
                      <a:srgbClr val="000000"/>
                    </a:solidFill>
                    <a:latin typeface="Calibri Light"/>
                    <a:cs typeface="Calibri Light"/>
                  </a:rPr>
                  <a:t>Fish Pie</a:t>
                </a:r>
                <a:endParaRPr lang="en-GB" dirty="0"/>
              </a:p>
            </p:txBody>
          </p:sp>
          <p:sp>
            <p:nvSpPr>
              <p:cNvPr id="11" name="Rounded Rectangle 68">
                <a:extLst>
                  <a:ext uri="{FF2B5EF4-FFF2-40B4-BE49-F238E27FC236}">
                    <a16:creationId xmlns:a16="http://schemas.microsoft.com/office/drawing/2014/main" id="{3A86F874-4975-B178-1C9A-D1322E82AE41}"/>
                  </a:ext>
                </a:extLst>
              </p:cNvPr>
              <p:cNvSpPr/>
              <p:nvPr/>
            </p:nvSpPr>
            <p:spPr>
              <a:xfrm rot="160371">
                <a:off x="1712051" y="1854810"/>
                <a:ext cx="1372181" cy="61226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Nutritional value of milk</a:t>
                </a:r>
                <a:endParaRPr lang="en-US" dirty="0"/>
              </a:p>
            </p:txBody>
          </p:sp>
          <p:sp>
            <p:nvSpPr>
              <p:cNvPr id="12" name="TextBox 15">
                <a:extLst>
                  <a:ext uri="{FF2B5EF4-FFF2-40B4-BE49-F238E27FC236}">
                    <a16:creationId xmlns:a16="http://schemas.microsoft.com/office/drawing/2014/main" id="{19D1A6D9-BAC8-FD45-13F0-7519C772D29C}"/>
                  </a:ext>
                </a:extLst>
              </p:cNvPr>
              <p:cNvSpPr txBox="1"/>
              <p:nvPr/>
            </p:nvSpPr>
            <p:spPr>
              <a:xfrm>
                <a:off x="155960" y="1448667"/>
                <a:ext cx="1223984" cy="461665"/>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dirty="0">
                    <a:solidFill>
                      <a:srgbClr val="000000"/>
                    </a:solidFill>
                    <a:latin typeface="Calibri Light"/>
                    <a:cs typeface="Calibri Light"/>
                  </a:rPr>
                  <a:t>Milk &amp; Dairy Products  </a:t>
                </a:r>
                <a:endParaRPr lang="en-US" sz="1800" b="1" i="0" u="none" strike="noStrike" cap="none" spc="0" baseline="0" dirty="0">
                  <a:solidFill>
                    <a:srgbClr val="000000"/>
                  </a:solidFill>
                  <a:uFillTx/>
                  <a:latin typeface="Calibri"/>
                  <a:cs typeface="Calibri"/>
                </a:endParaRPr>
              </a:p>
            </p:txBody>
          </p:sp>
          <p:sp>
            <p:nvSpPr>
              <p:cNvPr id="13" name="Rounded Rectangle 68">
                <a:extLst>
                  <a:ext uri="{FF2B5EF4-FFF2-40B4-BE49-F238E27FC236}">
                    <a16:creationId xmlns:a16="http://schemas.microsoft.com/office/drawing/2014/main" id="{1E4F876F-C7C1-8C47-9877-C178BBCD18A2}"/>
                  </a:ext>
                </a:extLst>
              </p:cNvPr>
              <p:cNvSpPr/>
              <p:nvPr/>
            </p:nvSpPr>
            <p:spPr>
              <a:xfrm>
                <a:off x="5336777" y="2006282"/>
                <a:ext cx="1341378" cy="64084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Milk alternatives </a:t>
                </a:r>
                <a:endParaRPr lang="en-US" dirty="0"/>
              </a:p>
            </p:txBody>
          </p:sp>
          <p:sp>
            <p:nvSpPr>
              <p:cNvPr id="14" name="Oval 17">
                <a:extLst>
                  <a:ext uri="{FF2B5EF4-FFF2-40B4-BE49-F238E27FC236}">
                    <a16:creationId xmlns:a16="http://schemas.microsoft.com/office/drawing/2014/main" id="{68CF9617-2DBE-FF63-52BF-EF6241002C9C}"/>
                  </a:ext>
                </a:extLst>
              </p:cNvPr>
              <p:cNvSpPr/>
              <p:nvPr/>
            </p:nvSpPr>
            <p:spPr>
              <a:xfrm>
                <a:off x="2396898" y="2586819"/>
                <a:ext cx="1534849" cy="107922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dirty="0">
                    <a:solidFill>
                      <a:srgbClr val="000000"/>
                    </a:solidFill>
                    <a:uFillTx/>
                    <a:latin typeface="Calibri Light"/>
                    <a:cs typeface="Calibri Light"/>
                  </a:rPr>
                  <a:t>Practical 2</a:t>
                </a:r>
                <a:r>
                  <a:rPr lang="en-GB" sz="1400" b="0" i="0" u="none" strike="noStrike" kern="1200" cap="none" spc="0" baseline="0" dirty="0">
                    <a:solidFill>
                      <a:srgbClr val="000000"/>
                    </a:solidFill>
                    <a:uFillTx/>
                    <a:latin typeface="Calibri Light"/>
                    <a:cs typeface="Calibri Light"/>
                  </a:rPr>
                  <a:t> </a:t>
                </a:r>
              </a:p>
              <a:p>
                <a:pPr algn="ctr">
                  <a:defRPr sz="1800" b="0" i="0" u="none" strike="noStrike" kern="0" cap="none" spc="0" baseline="0">
                    <a:solidFill>
                      <a:srgbClr val="000000"/>
                    </a:solidFill>
                    <a:uFillTx/>
                  </a:defRPr>
                </a:pPr>
                <a:r>
                  <a:rPr lang="en-GB" sz="1400" dirty="0">
                    <a:solidFill>
                      <a:srgbClr val="000000"/>
                    </a:solidFill>
                    <a:latin typeface="Calibri Light"/>
                    <a:cs typeface="Calibri Light"/>
                  </a:rPr>
                  <a:t>Margherita pizza </a:t>
                </a:r>
                <a:endParaRPr lang="en-GB" dirty="0"/>
              </a:p>
            </p:txBody>
          </p:sp>
        </p:grpSp>
        <p:sp>
          <p:nvSpPr>
            <p:cNvPr id="15" name="Rounded Rectangle 68">
              <a:extLst>
                <a:ext uri="{FF2B5EF4-FFF2-40B4-BE49-F238E27FC236}">
                  <a16:creationId xmlns:a16="http://schemas.microsoft.com/office/drawing/2014/main" id="{E67EE47C-E9AF-BA6A-2167-0506D986F58B}"/>
                </a:ext>
              </a:extLst>
            </p:cNvPr>
            <p:cNvSpPr/>
            <p:nvPr/>
          </p:nvSpPr>
          <p:spPr>
            <a:xfrm>
              <a:off x="3376574" y="1961084"/>
              <a:ext cx="1658180" cy="60158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Different types of milk</a:t>
              </a:r>
              <a:endParaRPr lang="en-US" dirty="0"/>
            </a:p>
          </p:txBody>
        </p:sp>
        <p:sp>
          <p:nvSpPr>
            <p:cNvPr id="16" name="Oval 6">
              <a:extLst>
                <a:ext uri="{FF2B5EF4-FFF2-40B4-BE49-F238E27FC236}">
                  <a16:creationId xmlns:a16="http://schemas.microsoft.com/office/drawing/2014/main" id="{6F8F8D0E-D89D-C87A-5621-4C7A72C0A1F1}"/>
                </a:ext>
              </a:extLst>
            </p:cNvPr>
            <p:cNvSpPr/>
            <p:nvPr/>
          </p:nvSpPr>
          <p:spPr>
            <a:xfrm rot="419990">
              <a:off x="6898684" y="5300328"/>
              <a:ext cx="1534097" cy="138586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1" i="0" u="none" strike="noStrike" kern="1200" cap="none" spc="0" baseline="0" dirty="0">
                  <a:solidFill>
                    <a:srgbClr val="000000"/>
                  </a:solidFill>
                  <a:uFillTx/>
                  <a:latin typeface="Calibri Light"/>
                  <a:cs typeface="Calibri Light"/>
                </a:rPr>
                <a:t>Practical 4</a:t>
              </a:r>
            </a:p>
            <a:p>
              <a:pPr algn="ctr">
                <a:defRPr sz="1800" b="0" i="0" u="none" strike="noStrike" kern="0" cap="none" spc="0" baseline="0">
                  <a:solidFill>
                    <a:srgbClr val="000000"/>
                  </a:solidFill>
                  <a:uFillTx/>
                </a:defRPr>
              </a:pPr>
              <a:r>
                <a:rPr lang="en-GB" sz="1600" b="1" dirty="0">
                  <a:solidFill>
                    <a:srgbClr val="000000"/>
                  </a:solidFill>
                  <a:latin typeface="Calibri Light"/>
                  <a:cs typeface="Calibri Light"/>
                </a:rPr>
                <a:t>Yule Log </a:t>
              </a:r>
              <a:endParaRPr lang="en-GB" dirty="0"/>
            </a:p>
          </p:txBody>
        </p:sp>
      </p:grpSp>
      <p:sp>
        <p:nvSpPr>
          <p:cNvPr id="17" name="Rectangle 18">
            <a:extLst>
              <a:ext uri="{FF2B5EF4-FFF2-40B4-BE49-F238E27FC236}">
                <a16:creationId xmlns:a16="http://schemas.microsoft.com/office/drawing/2014/main" id="{D2DEDB03-B17F-F301-87F4-E213FE358BE3}"/>
              </a:ext>
            </a:extLst>
          </p:cNvPr>
          <p:cNvSpPr/>
          <p:nvPr/>
        </p:nvSpPr>
        <p:spPr>
          <a:xfrm>
            <a:off x="8590353" y="648366"/>
            <a:ext cx="3532299" cy="1615827"/>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dirty="0">
                <a:solidFill>
                  <a:srgbClr val="000000"/>
                </a:solidFill>
                <a:uFillTx/>
                <a:latin typeface="Calibri Light"/>
                <a:cs typeface="Times New Roman"/>
              </a:rPr>
              <a:t>Vocabulary</a:t>
            </a:r>
            <a:r>
              <a:rPr lang="en-GB" sz="2400" b="1" i="0" u="sng" strike="noStrike" kern="1200" cap="none" spc="300" baseline="0" dirty="0">
                <a:solidFill>
                  <a:srgbClr val="000000"/>
                </a:solidFill>
                <a:uFillTx/>
                <a:latin typeface="Calibri Light"/>
                <a:cs typeface="Times New Roman"/>
              </a:rPr>
              <a:t>:</a:t>
            </a:r>
          </a:p>
          <a:p>
            <a:pPr marL="171450" indent="-171450">
              <a:buFont typeface="Arial,Sans-Serif"/>
              <a:buChar char="•"/>
              <a:defRPr sz="1800" b="0" i="0" u="none" strike="noStrike" kern="0" cap="none" spc="0" baseline="0">
                <a:solidFill>
                  <a:srgbClr val="000000"/>
                </a:solidFill>
                <a:uFillTx/>
              </a:defRPr>
            </a:pPr>
            <a:r>
              <a:rPr lang="en-GB" sz="1100" spc="300">
                <a:solidFill>
                  <a:srgbClr val="000000"/>
                </a:solidFill>
                <a:latin typeface="Calibri Light"/>
                <a:ea typeface="Calibri Light"/>
                <a:cs typeface="Calibri Light"/>
              </a:rPr>
              <a:t>Poaching</a:t>
            </a:r>
            <a:endParaRPr lang="en-US" sz="1100" spc="300">
              <a:solidFill>
                <a:srgbClr val="000000"/>
              </a:solidFill>
              <a:latin typeface="Calibri Light"/>
              <a:ea typeface="Calibri Light"/>
              <a:cs typeface="Calibri Light"/>
            </a:endParaRPr>
          </a:p>
          <a:p>
            <a:pPr marL="171450" indent="-171450">
              <a:buFont typeface="Arial,Sans-Serif"/>
              <a:buChar char="•"/>
              <a:defRPr sz="1800" b="0" i="0" u="none" strike="noStrike" kern="0" cap="none" spc="0" baseline="0">
                <a:solidFill>
                  <a:srgbClr val="000000"/>
                </a:solidFill>
                <a:uFillTx/>
              </a:defRPr>
            </a:pPr>
            <a:r>
              <a:rPr lang="en-GB" sz="1100" spc="300">
                <a:solidFill>
                  <a:srgbClr val="000000"/>
                </a:solidFill>
                <a:latin typeface="Calibri Light"/>
                <a:ea typeface="Calibri Light"/>
                <a:cs typeface="Calibri Light"/>
              </a:rPr>
              <a:t>Cholesterol</a:t>
            </a:r>
            <a:endParaRPr lang="en-US" sz="1100" spc="300">
              <a:solidFill>
                <a:srgbClr val="000000"/>
              </a:solidFill>
              <a:latin typeface="Calibri Light"/>
              <a:ea typeface="Calibri Light"/>
              <a:cs typeface="Calibri Light"/>
            </a:endParaRPr>
          </a:p>
          <a:p>
            <a:pPr marL="171450" indent="-171450">
              <a:buFont typeface="Arial,Sans-Serif"/>
              <a:buChar char="•"/>
              <a:defRPr sz="1800" b="0" i="0" u="none" strike="noStrike" kern="0" cap="none" spc="0" baseline="0">
                <a:solidFill>
                  <a:srgbClr val="000000"/>
                </a:solidFill>
                <a:uFillTx/>
              </a:defRPr>
            </a:pPr>
            <a:r>
              <a:rPr lang="en-GB" sz="1100" spc="300" dirty="0">
                <a:solidFill>
                  <a:srgbClr val="000000"/>
                </a:solidFill>
                <a:latin typeface="Calibri Light"/>
                <a:ea typeface="Calibri Light"/>
                <a:cs typeface="Calibri Light"/>
              </a:rPr>
              <a:t>Coeliac disease</a:t>
            </a:r>
            <a:endParaRPr lang="en-US" sz="1100" spc="300" dirty="0">
              <a:solidFill>
                <a:srgbClr val="000000"/>
              </a:solidFill>
              <a:latin typeface="Calibri Light"/>
              <a:ea typeface="Calibri Light"/>
              <a:cs typeface="Calibri Light"/>
            </a:endParaRPr>
          </a:p>
          <a:p>
            <a:pPr marL="171450" indent="-171450">
              <a:buFont typeface="Arial,Sans-Serif"/>
              <a:buChar char="•"/>
              <a:defRPr sz="1800" b="0" i="0" u="none" strike="noStrike" kern="0" cap="none" spc="0" baseline="0">
                <a:solidFill>
                  <a:srgbClr val="000000"/>
                </a:solidFill>
                <a:uFillTx/>
              </a:defRPr>
            </a:pPr>
            <a:r>
              <a:rPr lang="en-GB" sz="1100" spc="300" dirty="0">
                <a:solidFill>
                  <a:srgbClr val="000000"/>
                </a:solidFill>
                <a:latin typeface="Calibri Light"/>
                <a:ea typeface="Calibri Light"/>
                <a:cs typeface="Calibri Light"/>
              </a:rPr>
              <a:t>Lactose intolerant</a:t>
            </a:r>
            <a:endParaRPr lang="en-US" sz="1100" spc="300" dirty="0">
              <a:solidFill>
                <a:srgbClr val="000000"/>
              </a:solidFill>
              <a:latin typeface="Calibri Light"/>
              <a:ea typeface="Calibri Light"/>
              <a:cs typeface="Calibri Light"/>
            </a:endParaRPr>
          </a:p>
          <a:p>
            <a:pPr marL="171450" indent="-171450">
              <a:buFont typeface="Arial,Sans-Serif"/>
              <a:buChar char="•"/>
              <a:defRPr sz="1800" b="0" i="0" u="none" strike="noStrike" kern="0" cap="none" spc="0" baseline="0">
                <a:solidFill>
                  <a:srgbClr val="000000"/>
                </a:solidFill>
                <a:uFillTx/>
              </a:defRPr>
            </a:pPr>
            <a:r>
              <a:rPr lang="en-GB" sz="1100" spc="300" dirty="0">
                <a:solidFill>
                  <a:srgbClr val="000000"/>
                </a:solidFill>
                <a:latin typeface="Calibri Light"/>
                <a:ea typeface="Calibri Light"/>
                <a:cs typeface="Calibri Light"/>
              </a:rPr>
              <a:t>Rennet</a:t>
            </a:r>
          </a:p>
          <a:p>
            <a:pPr>
              <a:defRPr sz="1800" b="0" i="0" u="none" strike="noStrike" kern="0" cap="none" spc="0" baseline="0">
                <a:solidFill>
                  <a:srgbClr val="000000"/>
                </a:solidFill>
                <a:uFillTx/>
              </a:defRPr>
            </a:pPr>
            <a:endParaRPr lang="en-GB" sz="2000" b="1" i="0" u="none" strike="noStrike" kern="1200" cap="none" spc="300" baseline="0" dirty="0">
              <a:solidFill>
                <a:srgbClr val="000000"/>
              </a:solidFill>
              <a:uFillTx/>
              <a:latin typeface="Calibri Light"/>
              <a:ea typeface="Calibri Light"/>
              <a:cs typeface="Calibri Light"/>
            </a:endParaRPr>
          </a:p>
        </p:txBody>
      </p:sp>
      <p:sp>
        <p:nvSpPr>
          <p:cNvPr id="18" name="TextBox 19">
            <a:extLst>
              <a:ext uri="{FF2B5EF4-FFF2-40B4-BE49-F238E27FC236}">
                <a16:creationId xmlns:a16="http://schemas.microsoft.com/office/drawing/2014/main" id="{F2715CE5-F675-0D9F-856D-CA5686E84363}"/>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59D804EF-40B4-E4E3-C49C-DB7B6F97A5E9}"/>
              </a:ext>
            </a:extLst>
          </p:cNvPr>
          <p:cNvSpPr/>
          <p:nvPr/>
        </p:nvSpPr>
        <p:spPr>
          <a:xfrm>
            <a:off x="4563075" y="611120"/>
            <a:ext cx="3058338" cy="52970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sng" strike="noStrike" kern="1200" cap="none" spc="0" baseline="0">
                <a:solidFill>
                  <a:srgbClr val="000000"/>
                </a:solidFill>
                <a:uFillTx/>
                <a:latin typeface="Calibri Light"/>
              </a:rPr>
              <a:t>Food &amp; Nutrition</a:t>
            </a:r>
            <a:endParaRPr lang="en-RU" sz="3200" b="0" i="0" u="sng" strike="noStrike" kern="1200" cap="none" spc="0" baseline="0">
              <a:solidFill>
                <a:srgbClr val="000000"/>
              </a:solidFill>
              <a:uFillTx/>
              <a:latin typeface="Calibri Light"/>
            </a:endParaRPr>
          </a:p>
        </p:txBody>
      </p:sp>
      <p:sp>
        <p:nvSpPr>
          <p:cNvPr id="21" name="Rectangle 22">
            <a:extLst>
              <a:ext uri="{FF2B5EF4-FFF2-40B4-BE49-F238E27FC236}">
                <a16:creationId xmlns:a16="http://schemas.microsoft.com/office/drawing/2014/main" id="{ECFAADBD-0EC4-E679-3BEA-AA7B5D238A6B}"/>
              </a:ext>
            </a:extLst>
          </p:cNvPr>
          <p:cNvSpPr/>
          <p:nvPr/>
        </p:nvSpPr>
        <p:spPr>
          <a:xfrm>
            <a:off x="3078018" y="1045698"/>
            <a:ext cx="5182122" cy="584775"/>
          </a:xfrm>
          <a:prstGeom prst="rect">
            <a:avLst/>
          </a:prstGeom>
          <a:noFill/>
          <a:ln cap="flat">
            <a:noFill/>
            <a:prstDash val="solid"/>
          </a:ln>
        </p:spPr>
        <p:txBody>
          <a:bodyPr vert="horz" wrap="square" lIns="91440" tIns="45720" rIns="91440" bIns="45720" anchor="t" anchorCtr="0" compatLnSpc="1">
            <a:spAutoFit/>
          </a:bodyPr>
          <a:lstStyle/>
          <a:p>
            <a:pPr>
              <a:spcAft>
                <a:spcPts val="800"/>
              </a:spcAft>
              <a:defRPr sz="1800" b="0" i="0" u="none" strike="noStrike" kern="0" cap="none" spc="0" baseline="0">
                <a:solidFill>
                  <a:srgbClr val="000000"/>
                </a:solidFill>
                <a:uFillTx/>
              </a:defRPr>
            </a:pPr>
            <a:r>
              <a:rPr lang="en-GB" sz="3200" b="0" i="0" u="none" strike="noStrike" kern="1200" cap="none" spc="0" baseline="0" dirty="0">
                <a:solidFill>
                  <a:srgbClr val="000000"/>
                </a:solidFill>
                <a:uFillTx/>
                <a:latin typeface="Calibri Light"/>
                <a:ea typeface="Calibri"/>
                <a:cs typeface="Times New Roman"/>
              </a:rPr>
              <a:t>Topic </a:t>
            </a:r>
            <a:r>
              <a:rPr lang="en-GB" sz="3200" dirty="0">
                <a:solidFill>
                  <a:srgbClr val="000000"/>
                </a:solidFill>
                <a:latin typeface="Calibri Light"/>
                <a:ea typeface="Calibri"/>
                <a:cs typeface="Times New Roman"/>
              </a:rPr>
              <a:t>Milk &amp; Dairy Products </a:t>
            </a:r>
            <a:endParaRPr lang="en-RU" sz="3200" b="0" i="0" u="none" strike="noStrike" kern="1200" cap="none" spc="0" baseline="0" dirty="0">
              <a:solidFill>
                <a:srgbClr val="A6A6A6"/>
              </a:solidFill>
              <a:uFillTx/>
              <a:latin typeface="Calibri Light"/>
              <a:ea typeface="Calibri" pitchFamily="34"/>
              <a:cs typeface="Times New Roman" pitchFamily="18"/>
            </a:endParaRPr>
          </a:p>
        </p:txBody>
      </p:sp>
      <p:sp>
        <p:nvSpPr>
          <p:cNvPr id="22" name="TextBox 23">
            <a:extLst>
              <a:ext uri="{FF2B5EF4-FFF2-40B4-BE49-F238E27FC236}">
                <a16:creationId xmlns:a16="http://schemas.microsoft.com/office/drawing/2014/main" id="{3AB4A709-A178-9946-F579-7E281A5296DB}"/>
              </a:ext>
            </a:extLst>
          </p:cNvPr>
          <p:cNvSpPr txBox="1"/>
          <p:nvPr/>
        </p:nvSpPr>
        <p:spPr>
          <a:xfrm>
            <a:off x="9270470" y="3663141"/>
            <a:ext cx="2751907" cy="369332"/>
          </a:xfrm>
          <a:prstGeom prst="rect">
            <a:avLst/>
          </a:prstGeom>
          <a:noFill/>
          <a:ln cap="flat">
            <a:noFill/>
          </a:ln>
        </p:spPr>
        <p:txBody>
          <a:bodyPr vert="horz" wrap="none" lIns="91440" tIns="45720" rIns="91440" bIns="45720" anchor="t" anchorCtr="0" compatLnSpc="1">
            <a:spAutoFit/>
          </a:bodyPr>
          <a:lstStyle/>
          <a:p>
            <a:pPr>
              <a:defRPr sz="1800" b="0" i="0" u="none" strike="noStrike" kern="0" cap="none" spc="0" baseline="0">
                <a:solidFill>
                  <a:srgbClr val="000000"/>
                </a:solidFill>
                <a:uFillTx/>
              </a:defRPr>
            </a:pPr>
            <a:r>
              <a:rPr lang="en-GB" sz="1800" b="1" i="0" u="none" strike="noStrike" kern="1200" cap="none" spc="0" baseline="0" dirty="0">
                <a:solidFill>
                  <a:srgbClr val="4472C4"/>
                </a:solidFill>
                <a:uFillTx/>
                <a:latin typeface="Calibri Light"/>
                <a:ea typeface="Calibri"/>
                <a:cs typeface="Times New Roman"/>
              </a:rPr>
              <a:t>Year 10 </a:t>
            </a:r>
            <a:r>
              <a:rPr lang="en-GB" b="1" dirty="0">
                <a:solidFill>
                  <a:srgbClr val="4472C4"/>
                </a:solidFill>
                <a:latin typeface="Calibri Light"/>
                <a:ea typeface="Calibri"/>
                <a:cs typeface="Times New Roman"/>
              </a:rPr>
              <a:t>Autumn</a:t>
            </a:r>
            <a:r>
              <a:rPr lang="en-GB" b="1" kern="0" dirty="0">
                <a:solidFill>
                  <a:srgbClr val="4472C4"/>
                </a:solidFill>
                <a:latin typeface="Calibri Light"/>
                <a:ea typeface="Calibri"/>
                <a:cs typeface="Times New Roman"/>
              </a:rPr>
              <a:t> Half Term 2</a:t>
            </a:r>
            <a:endParaRPr lang="en-GB" sz="1800" b="1" i="0" u="none" strike="noStrike" kern="1200" cap="none" spc="0" baseline="0" dirty="0">
              <a:solidFill>
                <a:srgbClr val="4472C4"/>
              </a:solidFill>
              <a:uFillTx/>
              <a:latin typeface="Calibri Light"/>
              <a:ea typeface="Calibri"/>
              <a:cs typeface="Times New Roman"/>
            </a:endParaRPr>
          </a:p>
        </p:txBody>
      </p:sp>
      <p:sp>
        <p:nvSpPr>
          <p:cNvPr id="23" name="Rectangle 24">
            <a:extLst>
              <a:ext uri="{FF2B5EF4-FFF2-40B4-BE49-F238E27FC236}">
                <a16:creationId xmlns:a16="http://schemas.microsoft.com/office/drawing/2014/main" id="{F2C7F280-BF37-45A1-E024-167559CB3571}"/>
              </a:ext>
            </a:extLst>
          </p:cNvPr>
          <p:cNvSpPr/>
          <p:nvPr/>
        </p:nvSpPr>
        <p:spPr>
          <a:xfrm>
            <a:off x="8487515" y="4128927"/>
            <a:ext cx="3730898" cy="2497222"/>
          </a:xfrm>
          <a:prstGeom prst="rect">
            <a:avLst/>
          </a:prstGeom>
          <a:noFill/>
          <a:ln cap="flat">
            <a:noFill/>
            <a:prstDash val="solid"/>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200" dirty="0">
                <a:solidFill>
                  <a:srgbClr val="000000"/>
                </a:solidFill>
                <a:latin typeface="Calibri Light"/>
                <a:ea typeface="Calibri Light"/>
                <a:cs typeface="Calibri Light"/>
              </a:rPr>
              <a:t>Dairy products will be covered this half term.  Students will learn the multiple uses of milk and how it can be processed to make other dairy products. Throughout this half term we will be looking at the different types of milk, cheese, cream and yogurts that contribute towards a balanced diet.  Students will also discover the importance of ethical food choices, medical conditions linked to food and distinguish the difference between saturated and unsaturated fats,  The practical skills you will be developing this half term will be using gelatine to set liquids, poaching fish and making a pizza from scratch, including homemade mozzarella cheese.</a:t>
            </a:r>
          </a:p>
          <a:p>
            <a:pPr>
              <a:lnSpc>
                <a:spcPct val="107000"/>
              </a:lnSpc>
              <a:spcAft>
                <a:spcPts val="800"/>
              </a:spcAft>
              <a:defRPr sz="1800" b="0" i="0" u="none" strike="noStrike" kern="0" cap="none" spc="0" baseline="0">
                <a:solidFill>
                  <a:srgbClr val="000000"/>
                </a:solidFill>
                <a:uFillTx/>
              </a:defRPr>
            </a:pPr>
            <a:endParaRPr lang="en-GB" sz="1200" b="0" i="0" u="none" strike="noStrike" kern="1200" cap="none" spc="0" baseline="0" dirty="0">
              <a:solidFill>
                <a:srgbClr val="202124"/>
              </a:solidFill>
              <a:uFillTx/>
              <a:latin typeface="Calibri Light"/>
              <a:ea typeface="Calibri" pitchFamily="34"/>
              <a:cs typeface="Calibri Light"/>
            </a:endParaRPr>
          </a:p>
        </p:txBody>
      </p:sp>
      <p:pic>
        <p:nvPicPr>
          <p:cNvPr id="24" name="Picture 25">
            <a:extLst>
              <a:ext uri="{FF2B5EF4-FFF2-40B4-BE49-F238E27FC236}">
                <a16:creationId xmlns:a16="http://schemas.microsoft.com/office/drawing/2014/main" id="{FC7A630A-4D01-283B-4D3E-3726DCB898D5}"/>
              </a:ext>
            </a:extLst>
          </p:cNvPr>
          <p:cNvPicPr>
            <a:picLocks noChangeAspect="1"/>
          </p:cNvPicPr>
          <p:nvPr/>
        </p:nvPicPr>
        <p:blipFill>
          <a:blip r:embed="rId3"/>
          <a:stretch>
            <a:fillRect/>
          </a:stretch>
        </p:blipFill>
        <p:spPr>
          <a:xfrm>
            <a:off x="241474" y="161967"/>
            <a:ext cx="1033985" cy="983007"/>
          </a:xfrm>
          <a:prstGeom prst="rect">
            <a:avLst/>
          </a:prstGeom>
          <a:noFill/>
          <a:ln cap="flat">
            <a:noFill/>
          </a:ln>
        </p:spPr>
      </p:pic>
      <p:sp>
        <p:nvSpPr>
          <p:cNvPr id="25" name="TextBox 24">
            <a:extLst>
              <a:ext uri="{FF2B5EF4-FFF2-40B4-BE49-F238E27FC236}">
                <a16:creationId xmlns:a16="http://schemas.microsoft.com/office/drawing/2014/main" id="{38A87203-446C-27F2-25DA-2DF3F2CB3F06}"/>
              </a:ext>
            </a:extLst>
          </p:cNvPr>
          <p:cNvSpPr txBox="1"/>
          <p:nvPr/>
        </p:nvSpPr>
        <p:spPr>
          <a:xfrm>
            <a:off x="316675" y="5581402"/>
            <a:ext cx="2949038"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b="1" baseline="0" dirty="0">
                <a:highlight>
                  <a:srgbClr val="EDEBE9"/>
                </a:highlight>
                <a:latin typeface="Calibri Light"/>
              </a:rPr>
              <a:t> </a:t>
            </a:r>
            <a:r>
              <a:rPr lang="en-GB" sz="1100" b="1" dirty="0">
                <a:solidFill>
                  <a:srgbClr val="000000"/>
                </a:solidFill>
                <a:highlight>
                  <a:srgbClr val="EDEBE9"/>
                </a:highlight>
                <a:latin typeface="Calibri Light"/>
              </a:rPr>
              <a:t>Tudor Habits and Values: </a:t>
            </a:r>
            <a:r>
              <a:rPr lang="en-GB" sz="1100" b="1" dirty="0">
                <a:solidFill>
                  <a:srgbClr val="404040"/>
                </a:solidFill>
                <a:highlight>
                  <a:srgbClr val="EDEBE9"/>
                </a:highlight>
                <a:latin typeface="Calibri Light"/>
              </a:rPr>
              <a:t>This</a:t>
            </a:r>
            <a:r>
              <a:rPr lang="en-GB" sz="1100" b="1" baseline="0" dirty="0">
                <a:solidFill>
                  <a:srgbClr val="404040"/>
                </a:solidFill>
                <a:highlight>
                  <a:srgbClr val="EDEBE9"/>
                </a:highlight>
                <a:latin typeface="Calibri Light"/>
              </a:rPr>
              <a:t> topic will require you to demonstrate a resilient approach to learning  as this topic covers a substantial amount of sub topics and the recipes are more advanced compared to KS3. </a:t>
            </a:r>
            <a:r>
              <a:rPr lang="en-GB" sz="1100" b="1" dirty="0">
                <a:highlight>
                  <a:srgbClr val="EDEBE9"/>
                </a:highlight>
                <a:latin typeface="Calibri Light"/>
                <a:ea typeface="Calibri Light"/>
                <a:cs typeface="Calibri Light"/>
              </a:rPr>
              <a:t>​</a:t>
            </a:r>
            <a:endParaRPr lang="en-US" b="1"/>
          </a:p>
        </p:txBody>
      </p:sp>
      <p:sp>
        <p:nvSpPr>
          <p:cNvPr id="29" name="Rounded Rectangle 68">
            <a:extLst>
              <a:ext uri="{FF2B5EF4-FFF2-40B4-BE49-F238E27FC236}">
                <a16:creationId xmlns:a16="http://schemas.microsoft.com/office/drawing/2014/main" id="{97860573-9946-B875-197E-9CE5341FFD28}"/>
              </a:ext>
            </a:extLst>
          </p:cNvPr>
          <p:cNvSpPr/>
          <p:nvPr/>
        </p:nvSpPr>
        <p:spPr>
          <a:xfrm>
            <a:off x="5303561" y="3663228"/>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Saturated and unsaturated fats</a:t>
            </a:r>
            <a:endParaRPr lang="en-US" dirty="0"/>
          </a:p>
        </p:txBody>
      </p:sp>
      <p:sp>
        <p:nvSpPr>
          <p:cNvPr id="30" name="Rounded Rectangle 68">
            <a:extLst>
              <a:ext uri="{FF2B5EF4-FFF2-40B4-BE49-F238E27FC236}">
                <a16:creationId xmlns:a16="http://schemas.microsoft.com/office/drawing/2014/main" id="{C870ABAA-4542-B5A1-B01D-202E90A4AD67}"/>
              </a:ext>
            </a:extLst>
          </p:cNvPr>
          <p:cNvSpPr/>
          <p:nvPr/>
        </p:nvSpPr>
        <p:spPr>
          <a:xfrm>
            <a:off x="4459918" y="4479655"/>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Cholesterol – HDL &amp; LDL</a:t>
            </a:r>
            <a:endParaRPr lang="en-US" dirty="0"/>
          </a:p>
        </p:txBody>
      </p:sp>
      <p:sp>
        <p:nvSpPr>
          <p:cNvPr id="31" name="Rounded Rectangle 68">
            <a:extLst>
              <a:ext uri="{FF2B5EF4-FFF2-40B4-BE49-F238E27FC236}">
                <a16:creationId xmlns:a16="http://schemas.microsoft.com/office/drawing/2014/main" id="{1FE6B4E1-9A8D-02D8-794E-4CCFA5B24469}"/>
              </a:ext>
            </a:extLst>
          </p:cNvPr>
          <p:cNvSpPr/>
          <p:nvPr/>
        </p:nvSpPr>
        <p:spPr>
          <a:xfrm>
            <a:off x="2491417" y="4579440"/>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Different types of cream </a:t>
            </a:r>
            <a:endParaRPr lang="en-US" dirty="0"/>
          </a:p>
        </p:txBody>
      </p:sp>
      <p:sp>
        <p:nvSpPr>
          <p:cNvPr id="20" name="Rounded Rectangle 68">
            <a:extLst>
              <a:ext uri="{FF2B5EF4-FFF2-40B4-BE49-F238E27FC236}">
                <a16:creationId xmlns:a16="http://schemas.microsoft.com/office/drawing/2014/main" id="{C5F845FB-2268-2B2E-35EA-FAB2CAFA5B37}"/>
              </a:ext>
            </a:extLst>
          </p:cNvPr>
          <p:cNvSpPr/>
          <p:nvPr/>
        </p:nvSpPr>
        <p:spPr>
          <a:xfrm>
            <a:off x="3706989" y="5277941"/>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Ethical food choices </a:t>
            </a:r>
            <a:endParaRPr lang="en-US" dirty="0"/>
          </a:p>
        </p:txBody>
      </p:sp>
      <p:sp>
        <p:nvSpPr>
          <p:cNvPr id="26" name="Rounded Rectangle 68">
            <a:extLst>
              <a:ext uri="{FF2B5EF4-FFF2-40B4-BE49-F238E27FC236}">
                <a16:creationId xmlns:a16="http://schemas.microsoft.com/office/drawing/2014/main" id="{917D7E4E-95AF-C463-DC5F-F961CE2B3163}"/>
              </a:ext>
            </a:extLst>
          </p:cNvPr>
          <p:cNvSpPr/>
          <p:nvPr/>
        </p:nvSpPr>
        <p:spPr>
          <a:xfrm>
            <a:off x="5258203" y="5296084"/>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 Medical conditions </a:t>
            </a:r>
            <a:endParaRPr lang="en-GB" sz="1200" dirty="0">
              <a:latin typeface="Calibri Light"/>
              <a:ea typeface="Calibri Light"/>
              <a:cs typeface="Calibri Light"/>
            </a:endParaRPr>
          </a:p>
        </p:txBody>
      </p:sp>
    </p:spTree>
    <p:extLst>
      <p:ext uri="{BB962C8B-B14F-4D97-AF65-F5344CB8AC3E}">
        <p14:creationId xmlns:p14="http://schemas.microsoft.com/office/powerpoint/2010/main" val="1533185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7FRWY77KWDNN-826363275-3281631</_dlc_DocId>
    <_dlc_DocIdUrl xmlns="2c89865b-5e59-414f-9fcc-c21b058460e3">
      <Url>https://tudorgrangeacademiestrust.sharepoint.com/sites/TGA-SOL-STAFF-SHARED/_layouts/15/DocIdRedir.aspx?ID=7FRWY77KWDNN-826363275-3281631</Url>
      <Description>7FRWY77KWDNN-826363275-3281631</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C4C2480-661E-4529-9C3C-A3BA5A950FF3}">
  <ds:schemaRefs>
    <ds:schemaRef ds:uri="http://schemas.microsoft.com/sharepoint/v3/contenttype/forms"/>
  </ds:schemaRefs>
</ds:datastoreItem>
</file>

<file path=customXml/itemProps2.xml><?xml version="1.0" encoding="utf-8"?>
<ds:datastoreItem xmlns:ds="http://schemas.openxmlformats.org/officeDocument/2006/customXml" ds:itemID="{358C9413-BC8F-4BC3-822A-9E9E516343A9}">
  <ds:schemaRefs>
    <ds:schemaRef ds:uri="http://schemas.microsoft.com/office/2006/metadata/properties"/>
    <ds:schemaRef ds:uri="http://schemas.microsoft.com/office/infopath/2007/PartnerControls"/>
    <ds:schemaRef ds:uri="a58c7342-cf3e-40a1-8a2e-01e5f32da5b3"/>
    <ds:schemaRef ds:uri="098897a3-539c-4fad-85cb-e6f76c9fe8a7"/>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78E45194-FBF6-4457-92B5-CF8EDB30A0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4B8D62F-DCDA-40DE-9325-4EFEF68E660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cp:revision>
  <dcterms:created xsi:type="dcterms:W3CDTF">2024-04-22T11:42:53Z</dcterms:created>
  <dcterms:modified xsi:type="dcterms:W3CDTF">2024-12-03T13:08:55Z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204f6efc-ccde-4d3a-967c-52f2436d10a5</vt:lpwstr>
  </property>
  <property fmtid="{D5CDD505-2E9C-101B-9397-08002B2CF9AE}" pid="3" name="ContentTypeId">
    <vt:lpwstr>0x01010019A9D652D86F994481216BCF694F4025</vt:lpwstr>
  </property>
  <property fmtid="{D5CDD505-2E9C-101B-9397-08002B2CF9AE}" pid="4" name="MediaServiceImageTags">
    <vt:lpwstr/>
  </property>
</Properties>
</file>